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2"/>
  </p:notesMasterIdLst>
  <p:sldIdLst>
    <p:sldId id="256" r:id="rId2"/>
    <p:sldId id="434" r:id="rId3"/>
    <p:sldId id="435" r:id="rId4"/>
    <p:sldId id="436" r:id="rId5"/>
    <p:sldId id="456" r:id="rId6"/>
    <p:sldId id="437" r:id="rId7"/>
    <p:sldId id="438" r:id="rId8"/>
    <p:sldId id="439" r:id="rId9"/>
    <p:sldId id="440" r:id="rId10"/>
    <p:sldId id="441" r:id="rId11"/>
    <p:sldId id="453" r:id="rId12"/>
    <p:sldId id="442" r:id="rId13"/>
    <p:sldId id="443" r:id="rId14"/>
    <p:sldId id="444" r:id="rId15"/>
    <p:sldId id="445" r:id="rId16"/>
    <p:sldId id="463" r:id="rId17"/>
    <p:sldId id="464" r:id="rId18"/>
    <p:sldId id="446" r:id="rId19"/>
    <p:sldId id="447" r:id="rId20"/>
    <p:sldId id="468" r:id="rId21"/>
    <p:sldId id="469" r:id="rId22"/>
    <p:sldId id="470" r:id="rId23"/>
    <p:sldId id="471" r:id="rId24"/>
    <p:sldId id="472" r:id="rId25"/>
    <p:sldId id="457" r:id="rId26"/>
    <p:sldId id="448" r:id="rId27"/>
    <p:sldId id="449" r:id="rId28"/>
    <p:sldId id="450" r:id="rId29"/>
    <p:sldId id="454" r:id="rId30"/>
    <p:sldId id="451" r:id="rId31"/>
    <p:sldId id="452" r:id="rId32"/>
    <p:sldId id="415" r:id="rId33"/>
    <p:sldId id="459" r:id="rId34"/>
    <p:sldId id="460" r:id="rId35"/>
    <p:sldId id="258" r:id="rId36"/>
    <p:sldId id="461" r:id="rId37"/>
    <p:sldId id="462" r:id="rId38"/>
    <p:sldId id="465" r:id="rId39"/>
    <p:sldId id="466" r:id="rId40"/>
    <p:sldId id="467" r:id="rId4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574" autoAdjust="0"/>
    <p:restoredTop sz="96327"/>
  </p:normalViewPr>
  <p:slideViewPr>
    <p:cSldViewPr>
      <p:cViewPr varScale="1">
        <p:scale>
          <a:sx n="123" d="100"/>
          <a:sy n="123" d="100"/>
        </p:scale>
        <p:origin x="1352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  <p:sld r:id="rId11" collapse="1"/>
      <p:sld r:id="rId12" collapse="1"/>
      <p:sld r:id="rId13" collapse="1"/>
      <p:sld r:id="rId14" collapse="1"/>
      <p:sld r:id="rId15" collapse="1"/>
      <p:sld r:id="rId16" collapse="1"/>
      <p:sld r:id="rId17" collapse="1"/>
      <p:sld r:id="rId18" collapse="1"/>
      <p:sld r:id="rId19" collapse="1"/>
      <p:sld r:id="rId20" collapse="1"/>
      <p:sld r:id="rId21" collapse="1"/>
      <p:sld r:id="rId22" collapse="1"/>
      <p:sld r:id="rId23" collapse="1"/>
      <p:sld r:id="rId24" collapse="1"/>
      <p:sld r:id="rId25" collapse="1"/>
      <p:sld r:id="rId26" collapse="1"/>
      <p:sld r:id="rId27" collapse="1"/>
      <p:sld r:id="rId28" collapse="1"/>
      <p:sld r:id="rId29" collapse="1"/>
      <p:sld r:id="rId30" collapse="1"/>
    </p:sldLst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_rels/viewProps.xml.rels><?xml version="1.0" encoding="UTF-8" standalone="yes"?>
<Relationships xmlns="http://schemas.openxmlformats.org/package/2006/relationships"><Relationship Id="rId8" Type="http://schemas.openxmlformats.org/officeDocument/2006/relationships/slide" Target="slides/slide8.xml"/><Relationship Id="rId13" Type="http://schemas.openxmlformats.org/officeDocument/2006/relationships/slide" Target="slides/slide13.xml"/><Relationship Id="rId18" Type="http://schemas.openxmlformats.org/officeDocument/2006/relationships/slide" Target="slides/slide18.xml"/><Relationship Id="rId26" Type="http://schemas.openxmlformats.org/officeDocument/2006/relationships/slide" Target="slides/slide31.xml"/><Relationship Id="rId3" Type="http://schemas.openxmlformats.org/officeDocument/2006/relationships/slide" Target="slides/slide3.xml"/><Relationship Id="rId21" Type="http://schemas.openxmlformats.org/officeDocument/2006/relationships/slide" Target="slides/slide26.xml"/><Relationship Id="rId7" Type="http://schemas.openxmlformats.org/officeDocument/2006/relationships/slide" Target="slides/slide7.xml"/><Relationship Id="rId12" Type="http://schemas.openxmlformats.org/officeDocument/2006/relationships/slide" Target="slides/slide12.xml"/><Relationship Id="rId17" Type="http://schemas.openxmlformats.org/officeDocument/2006/relationships/slide" Target="slides/slide17.xml"/><Relationship Id="rId25" Type="http://schemas.openxmlformats.org/officeDocument/2006/relationships/slide" Target="slides/slide30.xml"/><Relationship Id="rId2" Type="http://schemas.openxmlformats.org/officeDocument/2006/relationships/slide" Target="slides/slide2.xml"/><Relationship Id="rId16" Type="http://schemas.openxmlformats.org/officeDocument/2006/relationships/slide" Target="slides/slide16.xml"/><Relationship Id="rId20" Type="http://schemas.openxmlformats.org/officeDocument/2006/relationships/slide" Target="slides/slide25.xml"/><Relationship Id="rId29" Type="http://schemas.openxmlformats.org/officeDocument/2006/relationships/slide" Target="slides/slide34.xml"/><Relationship Id="rId1" Type="http://schemas.openxmlformats.org/officeDocument/2006/relationships/slide" Target="slides/slide1.xml"/><Relationship Id="rId6" Type="http://schemas.openxmlformats.org/officeDocument/2006/relationships/slide" Target="slides/slide6.xml"/><Relationship Id="rId11" Type="http://schemas.openxmlformats.org/officeDocument/2006/relationships/slide" Target="slides/slide11.xml"/><Relationship Id="rId24" Type="http://schemas.openxmlformats.org/officeDocument/2006/relationships/slide" Target="slides/slide29.xml"/><Relationship Id="rId5" Type="http://schemas.openxmlformats.org/officeDocument/2006/relationships/slide" Target="slides/slide5.xml"/><Relationship Id="rId15" Type="http://schemas.openxmlformats.org/officeDocument/2006/relationships/slide" Target="slides/slide15.xml"/><Relationship Id="rId23" Type="http://schemas.openxmlformats.org/officeDocument/2006/relationships/slide" Target="slides/slide28.xml"/><Relationship Id="rId28" Type="http://schemas.openxmlformats.org/officeDocument/2006/relationships/slide" Target="slides/slide33.xml"/><Relationship Id="rId10" Type="http://schemas.openxmlformats.org/officeDocument/2006/relationships/slide" Target="slides/slide10.xml"/><Relationship Id="rId19" Type="http://schemas.openxmlformats.org/officeDocument/2006/relationships/slide" Target="slides/slide19.xml"/><Relationship Id="rId4" Type="http://schemas.openxmlformats.org/officeDocument/2006/relationships/slide" Target="slides/slide4.xml"/><Relationship Id="rId9" Type="http://schemas.openxmlformats.org/officeDocument/2006/relationships/slide" Target="slides/slide9.xml"/><Relationship Id="rId14" Type="http://schemas.openxmlformats.org/officeDocument/2006/relationships/slide" Target="slides/slide14.xml"/><Relationship Id="rId22" Type="http://schemas.openxmlformats.org/officeDocument/2006/relationships/slide" Target="slides/slide27.xml"/><Relationship Id="rId27" Type="http://schemas.openxmlformats.org/officeDocument/2006/relationships/slide" Target="slides/slide32.xml"/><Relationship Id="rId30" Type="http://schemas.openxmlformats.org/officeDocument/2006/relationships/slide" Target="slides/slide3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40E0DB-E81D-7C41-8DEB-979E499DB144}" type="datetimeFigureOut">
              <a:rPr lang="en-US" smtClean="0"/>
              <a:t>11/4/24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353BC0-57FA-2A49-8AE7-55F575BF1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6955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8439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121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0046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8674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428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By the way, if you are wondering what that ‘Yates’ continuity correction’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 all about, it refers to a little adjustment of the </a:t>
            </a:r>
            <a:r>
              <a:rPr lang="el-G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χ</a:t>
            </a:r>
            <a:r>
              <a:rPr lang="el-G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test that makes it a bit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more reliable when the counts are small. For those of you who are familiar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 the mechanics of the </a:t>
            </a:r>
            <a:r>
              <a:rPr lang="el-G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χ</a:t>
            </a:r>
            <a:r>
              <a:rPr lang="el-G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test (row sums, column sums, observed and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expected values), you will be pleased to know that all of these are accessible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you, simply by assigning the values returned by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chisq.test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 to a name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then looking at these: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8476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 that treatment and placebo have similar sample sizes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9983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E9DD11-1B94-53C4-1508-917DA179DE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35C3E4C-533A-7888-6C1D-F7305568C6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0B4DFC9-B77F-CBFF-284E-4EFB4ED21B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922E90-697B-09BE-AC9C-11A25C9E9D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4436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6B4FE1-CC56-B9C4-7BA6-B5DB9A1E97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7450381-4E18-685F-6E50-599DC6D28F9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5687675-FF6F-92E5-BC65-59EC27518C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815D4C-4B58-5AE5-4D34-407FC74FA0C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74621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9E2D4F-9BD5-E74F-8503-B712C02501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8F9878F-5FC6-659E-1A6C-6EDA38AC85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1A2FEF7-1181-85C8-567E-324A8320F7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Each </a:t>
            </a:r>
            <a:r>
              <a:rPr lang="en-US"/>
              <a:t>observation = </a:t>
            </a:r>
            <a:r>
              <a:rPr lang="en-US" dirty="0"/>
              <a:t>1; no </a:t>
            </a:r>
            <a:r>
              <a:rPr lang="en-US"/>
              <a:t>summary necessary.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3DFD75-7EB4-63EC-AFBD-DCC0021AAAA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10823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2EC9C1-42E1-1E12-7FA6-A8E615D0ED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F66732A-9271-652A-0C7A-F885E0EB28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6D434D8-5FC2-F5E2-0FF4-18A971E2E5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05D71D-B077-3D0F-EB89-2C60A70EC6A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0030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61798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14692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ncol</a:t>
            </a:r>
            <a:r>
              <a:rPr lang="en-US" dirty="0"/>
              <a:t> = 1; default is to put them sided by side in rows.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44312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Ruxton’s 2006 paper on Welch’s t-test</a:t>
            </a:r>
          </a:p>
          <a:p>
            <a:r>
              <a:rPr lang="en-US" dirty="0"/>
              <a:t>https://</a:t>
            </a:r>
            <a:r>
              <a:rPr lang="en-US" dirty="0" err="1"/>
              <a:t>academic.oup.com</a:t>
            </a:r>
            <a:r>
              <a:rPr lang="en-US" dirty="0"/>
              <a:t>/</a:t>
            </a:r>
            <a:r>
              <a:rPr lang="en-US" dirty="0" err="1"/>
              <a:t>beheco</a:t>
            </a:r>
            <a:r>
              <a:rPr lang="en-US" dirty="0"/>
              <a:t>/article/17/4/688/215960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817301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69168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www.statology.org</a:t>
            </a:r>
            <a:r>
              <a:rPr lang="en-US" dirty="0"/>
              <a:t>/</a:t>
            </a:r>
            <a:r>
              <a:rPr lang="en-US" dirty="0" err="1"/>
              <a:t>pivot_longer</a:t>
            </a:r>
            <a:r>
              <a:rPr lang="en-US" dirty="0"/>
              <a:t>-in-r/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32990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 stacking gas mileage data:</a:t>
            </a:r>
          </a:p>
          <a:p>
            <a:endParaRPr lang="en-US" dirty="0"/>
          </a:p>
          <a:p>
            <a:r>
              <a:rPr lang="en-US" dirty="0"/>
              <a:t>data %&gt;% </a:t>
            </a:r>
            <a:r>
              <a:rPr lang="en-US" dirty="0" err="1"/>
              <a:t>pivot_longer</a:t>
            </a:r>
            <a:r>
              <a:rPr lang="en-US" dirty="0"/>
              <a:t>(cols=c('USA', 'Japan'),</a:t>
            </a:r>
          </a:p>
          <a:p>
            <a:r>
              <a:rPr lang="en-US" dirty="0"/>
              <a:t>                    </a:t>
            </a:r>
            <a:r>
              <a:rPr lang="en-US" dirty="0" err="1"/>
              <a:t>names_to</a:t>
            </a:r>
            <a:r>
              <a:rPr lang="en-US" dirty="0"/>
              <a:t>='country',</a:t>
            </a:r>
          </a:p>
          <a:p>
            <a:r>
              <a:rPr lang="en-US" dirty="0"/>
              <a:t>                    </a:t>
            </a:r>
            <a:r>
              <a:rPr lang="en-US" dirty="0" err="1"/>
              <a:t>values_to</a:t>
            </a:r>
            <a:r>
              <a:rPr lang="en-US" dirty="0"/>
              <a:t>='mpg')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49809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 stacking gas mileage data:</a:t>
            </a:r>
          </a:p>
          <a:p>
            <a:endParaRPr lang="en-US" dirty="0"/>
          </a:p>
          <a:p>
            <a:r>
              <a:rPr lang="en-US" dirty="0"/>
              <a:t>data %&gt;% </a:t>
            </a:r>
            <a:r>
              <a:rPr lang="en-US" dirty="0" err="1"/>
              <a:t>pivot_longer</a:t>
            </a:r>
            <a:r>
              <a:rPr lang="en-US" dirty="0"/>
              <a:t>(cols=c('USA', 'Japan'),</a:t>
            </a:r>
          </a:p>
          <a:p>
            <a:r>
              <a:rPr lang="en-US" dirty="0"/>
              <a:t>                    </a:t>
            </a:r>
            <a:r>
              <a:rPr lang="en-US" dirty="0" err="1"/>
              <a:t>names_to</a:t>
            </a:r>
            <a:r>
              <a:rPr lang="en-US" dirty="0"/>
              <a:t>='country',</a:t>
            </a:r>
          </a:p>
          <a:p>
            <a:r>
              <a:rPr lang="en-US" dirty="0"/>
              <a:t>                    </a:t>
            </a:r>
            <a:r>
              <a:rPr lang="en-US" dirty="0" err="1"/>
              <a:t>values_to</a:t>
            </a:r>
            <a:r>
              <a:rPr lang="en-US" dirty="0"/>
              <a:t>='mpg')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19367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latin typeface="+mn-lt"/>
              </a:rPr>
              <a:t>Zar</a:t>
            </a:r>
            <a:r>
              <a:rPr lang="en-US" dirty="0">
                <a:latin typeface="+mn-lt"/>
              </a:rPr>
              <a:t>. </a:t>
            </a:r>
            <a:r>
              <a:rPr lang="en-US" dirty="0" err="1">
                <a:latin typeface="+mn-lt"/>
              </a:rPr>
              <a:t>Biostatistical</a:t>
            </a:r>
            <a:r>
              <a:rPr lang="en-US" dirty="0">
                <a:latin typeface="+mn-lt"/>
              </a:rPr>
              <a:t> Analysis. 4</a:t>
            </a:r>
            <a:r>
              <a:rPr lang="en-US" baseline="30000" dirty="0">
                <a:latin typeface="+mn-lt"/>
              </a:rPr>
              <a:t>th</a:t>
            </a:r>
            <a:r>
              <a:rPr lang="en-US" dirty="0">
                <a:latin typeface="+mn-lt"/>
              </a:rPr>
              <a:t> ed. P. 123</a:t>
            </a:r>
          </a:p>
          <a:p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Notice that this example assumes unequal variances, which is typically the preferred method. </a:t>
            </a:r>
            <a:r>
              <a:rPr lang="en-US" dirty="0" err="1">
                <a:latin typeface="+mn-lt"/>
              </a:rPr>
              <a:t>Zar</a:t>
            </a:r>
            <a:r>
              <a:rPr lang="en-US" dirty="0">
                <a:latin typeface="+mn-lt"/>
              </a:rPr>
              <a:t> worked it using equal variances, so numbers are slightly different (but inference is the same).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69FB5C-72B6-9E49-8165-884E1D4CBC66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8383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0198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39027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4143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 that these are statistical hypotheses.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3178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Recall that these are the default plotting colors in R (</a:t>
            </a:r>
            <a:r>
              <a:rPr lang="en-US" dirty="0" err="1"/>
              <a:t>tidyverse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colour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morph_colour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with a bar alters the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outline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the bar, not the fill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colour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6977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Recall that these are the default plotting colors in R (</a:t>
            </a:r>
            <a:r>
              <a:rPr lang="en-US" dirty="0" err="1"/>
              <a:t>tidyverse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colour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morph_colour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with a bar alters the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outline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the bar, not the fill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colour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9100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1500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Base R Help: https://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stat.ethz.ch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/R-manual/R-patched/library/base/html/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Quotes.html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avoid confusion for those who are accustomed to programming in the C family of languages (C, C++, Java), where there is a difference in the meaning of single quotes and double quotes. A C programmer reads 'a' as a single character and "a" as a character string consisting of the letter 'a' followed by a null character to terminate the string. </a:t>
            </a:r>
          </a:p>
          <a:p>
            <a:pPr fontAlgn="base"/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R there is no character data type, there are only character strings. 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consistency with other languages it helps if character strings are delimited by double quotes.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single quote version in R is for convenience.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(Since) On most keyboards you don't need to use the shift key to type a single quote but you do need the shift for a double quote.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4517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11/4/24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9660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11/4/24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5841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11/4/24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3539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44562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5105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666656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11/4/24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1190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11/4/24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275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11/4/24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0974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11/4/24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6769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11/4/24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531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11/4/24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7285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11/4/24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8588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162873-51CE-49DA-B98E-BAD067B56C8D}" type="datetimeFigureOut">
              <a:rPr lang="en-US" smtClean="0"/>
              <a:t>11/4/24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1762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academic.oup.com/beheco/article/17/4/688/215960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tatology.org/pivot_longer-in-r/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emf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4all.org/the-book/datasets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Lecture 5</a:t>
            </a:r>
            <a:br>
              <a:rPr lang="en-US" dirty="0"/>
            </a:br>
            <a:r>
              <a:rPr lang="en-US" dirty="0"/>
              <a:t>Introducing Statistics</a:t>
            </a:r>
            <a:endParaRPr lang="en-US" i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3D8515-2197-104D-8101-26DBAFE31C83}"/>
              </a:ext>
            </a:extLst>
          </p:cNvPr>
          <p:cNvSpPr txBox="1"/>
          <p:nvPr/>
        </p:nvSpPr>
        <p:spPr>
          <a:xfrm>
            <a:off x="2813537" y="4114800"/>
            <a:ext cx="35169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Beckerman et al. p. 93-108</a:t>
            </a:r>
          </a:p>
        </p:txBody>
      </p:sp>
    </p:spTree>
    <p:extLst>
      <p:ext uri="{BB962C8B-B14F-4D97-AF65-F5344CB8AC3E}">
        <p14:creationId xmlns:p14="http://schemas.microsoft.com/office/powerpoint/2010/main" val="29384237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404DE-63D5-814D-A905-CC040AC224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721"/>
            <a:ext cx="8229600" cy="944562"/>
          </a:xfrm>
        </p:spPr>
        <p:txBody>
          <a:bodyPr/>
          <a:lstStyle/>
          <a:p>
            <a:r>
              <a:rPr lang="en-US" dirty="0"/>
              <a:t>Organize Data for Plotting and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665542-928E-864B-AEA3-235D27D2B5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54102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To test if the frequencies of the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two color morphs </a:t>
            </a:r>
            <a:r>
              <a:rPr lang="en-US" dirty="0"/>
              <a:t>of ladybirds differ between the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two habitat types</a:t>
            </a:r>
            <a:r>
              <a:rPr lang="en-US" dirty="0"/>
              <a:t>, the first thing we need to calculate are these totals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totals &lt;- lady %&gt;%</a:t>
            </a:r>
          </a:p>
          <a:p>
            <a:pPr marL="457200" lvl="1" indent="0">
              <a:buNone/>
            </a:pPr>
            <a:r>
              <a:rPr lang="en-US" dirty="0" err="1">
                <a:solidFill>
                  <a:srgbClr val="C00000"/>
                </a:solidFill>
              </a:rPr>
              <a:t>group_by</a:t>
            </a:r>
            <a:r>
              <a:rPr lang="en-US" dirty="0"/>
              <a:t>(Habitat, </a:t>
            </a:r>
            <a:r>
              <a:rPr lang="en-US" dirty="0" err="1"/>
              <a:t>morph_colour</a:t>
            </a:r>
            <a:r>
              <a:rPr lang="en-US" dirty="0"/>
              <a:t>) %&gt;%</a:t>
            </a:r>
          </a:p>
          <a:p>
            <a:pPr marL="457200" lvl="1" indent="0">
              <a:buNone/>
            </a:pPr>
            <a:r>
              <a:rPr lang="en-US" dirty="0" err="1">
                <a:solidFill>
                  <a:srgbClr val="C00000"/>
                </a:solidFill>
              </a:rPr>
              <a:t>summarise</a:t>
            </a:r>
            <a:r>
              <a:rPr lang="en-US" dirty="0"/>
              <a:t>(</a:t>
            </a:r>
            <a:r>
              <a:rPr lang="en-US" dirty="0" err="1">
                <a:solidFill>
                  <a:srgbClr val="00B050"/>
                </a:solidFill>
              </a:rPr>
              <a:t>total.number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/>
              <a:t>= </a:t>
            </a:r>
            <a:r>
              <a:rPr lang="en-US" dirty="0">
                <a:solidFill>
                  <a:srgbClr val="C00000"/>
                </a:solidFill>
              </a:rPr>
              <a:t>sum</a:t>
            </a:r>
            <a:r>
              <a:rPr lang="en-US" dirty="0"/>
              <a:t>(number))</a:t>
            </a:r>
          </a:p>
          <a:p>
            <a:pPr marL="57150" indent="0">
              <a:buNone/>
            </a:pPr>
            <a:endParaRPr lang="en-US" dirty="0"/>
          </a:p>
          <a:p>
            <a:pPr marL="5715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BBF98C8-3910-CF4A-870D-D3CEDCD37E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6055" y="4450834"/>
            <a:ext cx="4071890" cy="228308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525758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404DE-63D5-814D-A905-CC040AC224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721"/>
            <a:ext cx="8229600" cy="944562"/>
          </a:xfrm>
        </p:spPr>
        <p:txBody>
          <a:bodyPr/>
          <a:lstStyle/>
          <a:p>
            <a:r>
              <a:rPr lang="en-US" dirty="0"/>
              <a:t>Plotting and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665542-928E-864B-AEA3-235D27D2B5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5410200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 err="1">
                <a:solidFill>
                  <a:srgbClr val="C00000"/>
                </a:solidFill>
              </a:rPr>
              <a:t>ggplot</a:t>
            </a:r>
            <a:r>
              <a:rPr lang="en-US" sz="2400" dirty="0"/>
              <a:t>(totals, </a:t>
            </a:r>
            <a:r>
              <a:rPr lang="en-US" sz="2400" dirty="0" err="1">
                <a:solidFill>
                  <a:srgbClr val="C00000"/>
                </a:solidFill>
              </a:rPr>
              <a:t>aes</a:t>
            </a:r>
            <a:r>
              <a:rPr lang="en-US" sz="2400" dirty="0"/>
              <a:t>(</a:t>
            </a:r>
            <a:r>
              <a:rPr lang="en-US" sz="2400" dirty="0">
                <a:solidFill>
                  <a:srgbClr val="00B050"/>
                </a:solidFill>
              </a:rPr>
              <a:t>x</a:t>
            </a:r>
            <a:r>
              <a:rPr lang="en-US" sz="2400" dirty="0"/>
              <a:t> = Habitat, </a:t>
            </a:r>
            <a:r>
              <a:rPr lang="en-US" sz="2400" dirty="0">
                <a:solidFill>
                  <a:srgbClr val="00B050"/>
                </a:solidFill>
              </a:rPr>
              <a:t>y</a:t>
            </a:r>
            <a:r>
              <a:rPr lang="en-US" sz="2400" dirty="0"/>
              <a:t> = </a:t>
            </a:r>
            <a:r>
              <a:rPr lang="en-US" sz="2400" dirty="0" err="1"/>
              <a:t>total.number</a:t>
            </a:r>
            <a:r>
              <a:rPr lang="en-US" sz="2400" dirty="0"/>
              <a:t>,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>
                <a:solidFill>
                  <a:srgbClr val="00B050"/>
                </a:solidFill>
              </a:rPr>
              <a:t>fill</a:t>
            </a:r>
            <a:r>
              <a:rPr lang="en-US" sz="2400" dirty="0"/>
              <a:t> = </a:t>
            </a:r>
            <a:r>
              <a:rPr lang="en-US" sz="2400" dirty="0" err="1"/>
              <a:t>morph_colour</a:t>
            </a:r>
            <a:r>
              <a:rPr lang="en-US" sz="2400" dirty="0"/>
              <a:t>)) +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err="1">
                <a:solidFill>
                  <a:srgbClr val="C00000"/>
                </a:solidFill>
              </a:rPr>
              <a:t>geom_bar</a:t>
            </a:r>
            <a:r>
              <a:rPr lang="en-US" sz="2400" dirty="0"/>
              <a:t>(</a:t>
            </a:r>
            <a:r>
              <a:rPr lang="en-US" sz="2400" dirty="0">
                <a:solidFill>
                  <a:srgbClr val="00B050"/>
                </a:solidFill>
              </a:rPr>
              <a:t>stat</a:t>
            </a:r>
            <a:r>
              <a:rPr lang="en-US" sz="2400" dirty="0"/>
              <a:t> = 'identity', </a:t>
            </a:r>
            <a:r>
              <a:rPr lang="en-US" sz="2400" dirty="0">
                <a:solidFill>
                  <a:srgbClr val="00B050"/>
                </a:solidFill>
              </a:rPr>
              <a:t>position</a:t>
            </a:r>
            <a:r>
              <a:rPr lang="en-US" sz="2400" dirty="0"/>
              <a:t> = 'dodge')</a:t>
            </a:r>
          </a:p>
          <a:p>
            <a:pPr marL="5715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D61F13-9D2B-E94F-91DD-E7EBC71BAC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1800" y="2667000"/>
            <a:ext cx="3790507" cy="379050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A8E14AF-D832-D58D-194E-2E041000771C}"/>
              </a:ext>
            </a:extLst>
          </p:cNvPr>
          <p:cNvSpPr txBox="1"/>
          <p:nvPr/>
        </p:nvSpPr>
        <p:spPr>
          <a:xfrm>
            <a:off x="152400" y="3833589"/>
            <a:ext cx="2667000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(notice that the </a:t>
            </a:r>
            <a:r>
              <a:rPr lang="en-US" dirty="0" err="1"/>
              <a:t>dataframe</a:t>
            </a:r>
            <a:endParaRPr lang="en-US" dirty="0"/>
          </a:p>
          <a:p>
            <a:r>
              <a:rPr lang="en-US" i="1" dirty="0"/>
              <a:t>totals</a:t>
            </a:r>
            <a:r>
              <a:rPr lang="en-US" dirty="0"/>
              <a:t> is a summary of the raw data)</a:t>
            </a:r>
          </a:p>
        </p:txBody>
      </p:sp>
    </p:spTree>
    <p:extLst>
      <p:ext uri="{BB962C8B-B14F-4D97-AF65-F5344CB8AC3E}">
        <p14:creationId xmlns:p14="http://schemas.microsoft.com/office/powerpoint/2010/main" val="34242693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B04E7-223B-7449-B0D9-D3AFC6B3D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4114800" cy="944562"/>
          </a:xfrm>
        </p:spPr>
        <p:txBody>
          <a:bodyPr>
            <a:normAutofit fontScale="90000"/>
          </a:bodyPr>
          <a:lstStyle/>
          <a:p>
            <a:r>
              <a:rPr lang="en-US" dirty="0"/>
              <a:t>Bar Chart Aesthetics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055A8F-49F2-544A-BE1A-A22B76235E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76400"/>
            <a:ext cx="8229600" cy="5105400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dirty="0" err="1">
                <a:solidFill>
                  <a:srgbClr val="C00000"/>
                </a:solidFill>
              </a:rPr>
              <a:t>ggplot</a:t>
            </a:r>
            <a:r>
              <a:rPr lang="en-US" dirty="0"/>
              <a:t>() syntax has some new </a:t>
            </a:r>
          </a:p>
          <a:p>
            <a:pPr marL="0" indent="0">
              <a:buNone/>
            </a:pPr>
            <a:r>
              <a:rPr lang="en-US" dirty="0"/>
              <a:t>things in which to pay attention.</a:t>
            </a:r>
          </a:p>
          <a:p>
            <a:r>
              <a:rPr lang="en-US" dirty="0"/>
              <a:t>First, we see a new part of the aesthetic, 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>
                <a:solidFill>
                  <a:srgbClr val="00B050"/>
                </a:solidFill>
              </a:rPr>
              <a:t>fill</a:t>
            </a:r>
            <a:r>
              <a:rPr lang="en-US" dirty="0"/>
              <a:t> = </a:t>
            </a:r>
            <a:r>
              <a:rPr lang="en-US" dirty="0" err="1"/>
              <a:t>morph_color</a:t>
            </a:r>
            <a:r>
              <a:rPr lang="en-US" dirty="0"/>
              <a:t>   This is used when the ‘geometry’ is something like a bar and can be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filled</a:t>
            </a:r>
            <a:r>
              <a:rPr lang="en-US" dirty="0"/>
              <a:t>. Don’t confuse with:</a:t>
            </a:r>
          </a:p>
          <a:p>
            <a:pPr marL="457200" lvl="1" indent="0">
              <a:buNone/>
            </a:pPr>
            <a:r>
              <a:rPr lang="en-US" dirty="0"/>
              <a:t>	</a:t>
            </a:r>
            <a:r>
              <a:rPr lang="en-US" sz="2800" dirty="0">
                <a:solidFill>
                  <a:srgbClr val="00B050"/>
                </a:solidFill>
              </a:rPr>
              <a:t>color</a:t>
            </a:r>
            <a:r>
              <a:rPr lang="en-US" sz="2800" dirty="0"/>
              <a:t> = </a:t>
            </a:r>
            <a:r>
              <a:rPr lang="en-US" sz="2800" dirty="0" err="1"/>
              <a:t>morph_color</a:t>
            </a:r>
            <a:r>
              <a:rPr lang="en-US" sz="2800" dirty="0"/>
              <a:t> with a bar alters the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outline</a:t>
            </a:r>
            <a:r>
              <a:rPr lang="en-US" sz="2800" dirty="0"/>
              <a:t> of the bar, not the fill color.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025951-4149-7B42-93D9-46DE4387C6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9813" y="85947"/>
            <a:ext cx="2723707" cy="2723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7002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B04E7-223B-7449-B0D9-D3AFC6B3D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4114800" cy="944562"/>
          </a:xfrm>
        </p:spPr>
        <p:txBody>
          <a:bodyPr>
            <a:normAutofit fontScale="90000"/>
          </a:bodyPr>
          <a:lstStyle/>
          <a:p>
            <a:r>
              <a:rPr lang="en-US" dirty="0"/>
              <a:t>Bar Chart Aesthetics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055A8F-49F2-544A-BE1A-A22B76235E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44562"/>
            <a:ext cx="8229600" cy="5562600"/>
          </a:xfrm>
        </p:spPr>
        <p:txBody>
          <a:bodyPr/>
          <a:lstStyle/>
          <a:p>
            <a:r>
              <a:rPr lang="en-US" dirty="0"/>
              <a:t>Second, </a:t>
            </a:r>
            <a:r>
              <a:rPr lang="en-US" dirty="0" err="1">
                <a:solidFill>
                  <a:srgbClr val="C00000"/>
                </a:solidFill>
              </a:rPr>
              <a:t>geom_bar</a:t>
            </a:r>
            <a:r>
              <a:rPr lang="en-US" dirty="0"/>
              <a:t>()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has some arguments that are not necessarily intuitive.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>
                <a:solidFill>
                  <a:srgbClr val="00B050"/>
                </a:solidFill>
              </a:rPr>
              <a:t>stat</a:t>
            </a:r>
            <a:r>
              <a:rPr lang="en-US" dirty="0"/>
              <a:t> = ‘</a:t>
            </a:r>
            <a:r>
              <a:rPr lang="en-US" dirty="0">
                <a:solidFill>
                  <a:srgbClr val="0432FF"/>
                </a:solidFill>
              </a:rPr>
              <a:t>identity</a:t>
            </a:r>
            <a:r>
              <a:rPr lang="en-US" dirty="0"/>
              <a:t>’ tells </a:t>
            </a:r>
            <a:r>
              <a:rPr lang="en-US" dirty="0" err="1"/>
              <a:t>ggplot</a:t>
            </a:r>
            <a:r>
              <a:rPr lang="en-US" dirty="0"/>
              <a:t> not to calculate anything from the data.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>
                <a:solidFill>
                  <a:srgbClr val="00B050"/>
                </a:solidFill>
              </a:rPr>
              <a:t>position</a:t>
            </a:r>
            <a:r>
              <a:rPr lang="en-US" dirty="0"/>
              <a:t> = ‘</a:t>
            </a:r>
            <a:r>
              <a:rPr lang="en-US" dirty="0">
                <a:solidFill>
                  <a:srgbClr val="0432FF"/>
                </a:solidFill>
              </a:rPr>
              <a:t>dodge</a:t>
            </a:r>
            <a:r>
              <a:rPr lang="en-US" dirty="0"/>
              <a:t>’ is a request to put the two bars in each Habitat group (e.g. black and red counts) next to each other.</a:t>
            </a:r>
          </a:p>
          <a:p>
            <a:r>
              <a:rPr lang="en-US" dirty="0"/>
              <a:t>If you don’t use the position = ‘dodge’</a:t>
            </a:r>
          </a:p>
          <a:p>
            <a:pPr marL="0" indent="0">
              <a:buNone/>
            </a:pPr>
            <a:r>
              <a:rPr lang="en-US" dirty="0"/>
              <a:t>option you’ll end up with a stacked</a:t>
            </a:r>
          </a:p>
          <a:p>
            <a:pPr marL="0" indent="0">
              <a:buNone/>
            </a:pPr>
            <a:r>
              <a:rPr lang="en-US" dirty="0" err="1"/>
              <a:t>barplot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FCAF35-879C-224B-851B-497DFE959B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4274" y="3687762"/>
            <a:ext cx="2759726" cy="2759726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B01B780-F23C-4240-AD21-4E616F22F9F7}"/>
              </a:ext>
            </a:extLst>
          </p:cNvPr>
          <p:cNvCxnSpPr/>
          <p:nvPr/>
        </p:nvCxnSpPr>
        <p:spPr>
          <a:xfrm>
            <a:off x="2362200" y="5440362"/>
            <a:ext cx="1752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65331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862D70-AA88-7143-9B21-2E7E6A98C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44562"/>
          </a:xfrm>
        </p:spPr>
        <p:txBody>
          <a:bodyPr/>
          <a:lstStyle/>
          <a:p>
            <a:r>
              <a:rPr lang="en-US" dirty="0"/>
              <a:t>Make the Colors Less Sucky…..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DD462A-DE3E-094C-AB9C-1D2666B043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20762"/>
            <a:ext cx="8458200" cy="57610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We use </a:t>
            </a:r>
            <a:r>
              <a:rPr lang="en-US" sz="2400" dirty="0" err="1">
                <a:solidFill>
                  <a:srgbClr val="C00000"/>
                </a:solidFill>
              </a:rPr>
              <a:t>scale_fill_manual</a:t>
            </a:r>
            <a:r>
              <a:rPr lang="en-US" sz="2400" dirty="0"/>
              <a:t>; it takes an argument called values that is a set of colors to use:</a:t>
            </a:r>
            <a:endParaRPr lang="en-US" sz="2400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US" sz="2400" dirty="0" err="1">
                <a:solidFill>
                  <a:srgbClr val="C00000"/>
                </a:solidFill>
              </a:rPr>
              <a:t>ggplot</a:t>
            </a:r>
            <a:r>
              <a:rPr lang="en-US" sz="2400" dirty="0"/>
              <a:t>(totals, </a:t>
            </a:r>
            <a:r>
              <a:rPr lang="en-US" sz="2400" dirty="0" err="1">
                <a:solidFill>
                  <a:srgbClr val="C00000"/>
                </a:solidFill>
              </a:rPr>
              <a:t>aes</a:t>
            </a:r>
            <a:r>
              <a:rPr lang="en-US" sz="2400" dirty="0"/>
              <a:t>(</a:t>
            </a:r>
            <a:r>
              <a:rPr lang="en-US" sz="2400" dirty="0">
                <a:solidFill>
                  <a:srgbClr val="00B050"/>
                </a:solidFill>
              </a:rPr>
              <a:t>x</a:t>
            </a:r>
            <a:r>
              <a:rPr lang="en-US" sz="2400" dirty="0"/>
              <a:t> = Habitat, </a:t>
            </a:r>
            <a:r>
              <a:rPr lang="en-US" sz="2400" dirty="0">
                <a:solidFill>
                  <a:srgbClr val="00B050"/>
                </a:solidFill>
              </a:rPr>
              <a:t>y</a:t>
            </a:r>
            <a:r>
              <a:rPr lang="en-US" sz="2400" dirty="0"/>
              <a:t> = </a:t>
            </a:r>
            <a:r>
              <a:rPr lang="en-US" sz="2400" dirty="0" err="1"/>
              <a:t>total.number</a:t>
            </a:r>
            <a:r>
              <a:rPr lang="en-US" sz="2400" dirty="0"/>
              <a:t>,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>
                <a:solidFill>
                  <a:srgbClr val="00B050"/>
                </a:solidFill>
              </a:rPr>
              <a:t>fill</a:t>
            </a:r>
            <a:r>
              <a:rPr lang="en-US" sz="2400" dirty="0"/>
              <a:t> = </a:t>
            </a:r>
            <a:r>
              <a:rPr lang="en-US" sz="2400" dirty="0" err="1"/>
              <a:t>morph_colour</a:t>
            </a:r>
            <a:r>
              <a:rPr lang="en-US" sz="2400" dirty="0"/>
              <a:t>)) +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err="1">
                <a:solidFill>
                  <a:srgbClr val="C00000"/>
                </a:solidFill>
              </a:rPr>
              <a:t>geom_bar</a:t>
            </a:r>
            <a:r>
              <a:rPr lang="en-US" sz="2400" dirty="0"/>
              <a:t>(</a:t>
            </a:r>
            <a:r>
              <a:rPr lang="en-US" sz="2400" dirty="0">
                <a:solidFill>
                  <a:srgbClr val="00B050"/>
                </a:solidFill>
              </a:rPr>
              <a:t>stat</a:t>
            </a:r>
            <a:r>
              <a:rPr lang="en-US" sz="2400" dirty="0"/>
              <a:t> = </a:t>
            </a:r>
            <a:r>
              <a:rPr lang="en-US" sz="2400" dirty="0">
                <a:solidFill>
                  <a:srgbClr val="0432FF"/>
                </a:solidFill>
              </a:rPr>
              <a:t>'identity'</a:t>
            </a:r>
            <a:r>
              <a:rPr lang="en-US" sz="2400" dirty="0"/>
              <a:t>, </a:t>
            </a:r>
            <a:r>
              <a:rPr lang="en-US" sz="2400" dirty="0">
                <a:solidFill>
                  <a:srgbClr val="00B050"/>
                </a:solidFill>
              </a:rPr>
              <a:t>position</a:t>
            </a:r>
            <a:r>
              <a:rPr lang="en-US" sz="2400" dirty="0"/>
              <a:t> = </a:t>
            </a:r>
            <a:r>
              <a:rPr lang="en-US" sz="2400" dirty="0">
                <a:solidFill>
                  <a:srgbClr val="0432FF"/>
                </a:solidFill>
              </a:rPr>
              <a:t>'dodge'</a:t>
            </a:r>
            <a:r>
              <a:rPr lang="en-US" sz="2400" dirty="0"/>
              <a:t>) +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err="1">
                <a:solidFill>
                  <a:srgbClr val="C00000"/>
                </a:solidFill>
              </a:rPr>
              <a:t>scale_fill_manual</a:t>
            </a:r>
            <a:r>
              <a:rPr lang="en-US" sz="2400" dirty="0"/>
              <a:t>(</a:t>
            </a:r>
            <a:r>
              <a:rPr lang="en-US" sz="2400" dirty="0">
                <a:solidFill>
                  <a:srgbClr val="00B050"/>
                </a:solidFill>
              </a:rPr>
              <a:t>values</a:t>
            </a:r>
            <a:r>
              <a:rPr lang="en-US" sz="2400" dirty="0"/>
              <a:t> = c(</a:t>
            </a:r>
            <a:r>
              <a:rPr lang="en-US" sz="2400" dirty="0">
                <a:solidFill>
                  <a:srgbClr val="00B050"/>
                </a:solidFill>
              </a:rPr>
              <a:t>black</a:t>
            </a:r>
            <a:r>
              <a:rPr lang="en-US" sz="2400" dirty="0"/>
              <a:t> = </a:t>
            </a:r>
            <a:r>
              <a:rPr lang="en-US" sz="2400" dirty="0">
                <a:solidFill>
                  <a:srgbClr val="0432FF"/>
                </a:solidFill>
              </a:rPr>
              <a:t>"black"</a:t>
            </a:r>
            <a:r>
              <a:rPr lang="en-US" sz="2400" dirty="0"/>
              <a:t>,</a:t>
            </a:r>
            <a:r>
              <a:rPr lang="en-US" sz="2400" dirty="0">
                <a:solidFill>
                  <a:srgbClr val="0432FF"/>
                </a:solidFill>
              </a:rPr>
              <a:t> </a:t>
            </a:r>
            <a:r>
              <a:rPr lang="en-US" sz="2400" dirty="0">
                <a:solidFill>
                  <a:srgbClr val="00B050"/>
                </a:solidFill>
              </a:rPr>
              <a:t>red</a:t>
            </a:r>
            <a:r>
              <a:rPr lang="en-US" sz="2400" dirty="0"/>
              <a:t> = 	</a:t>
            </a:r>
            <a:r>
              <a:rPr lang="en-US" sz="2400" dirty="0">
                <a:solidFill>
                  <a:srgbClr val="0432FF"/>
                </a:solidFill>
              </a:rPr>
              <a:t>"red"</a:t>
            </a:r>
            <a:r>
              <a:rPr lang="en-US" sz="2400" dirty="0"/>
              <a:t>))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/>
              <a:t>Single and double quotes delimit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/>
              <a:t>Character constants. They can be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/>
              <a:t>used interchangeably in R, but double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/>
              <a:t>quotes are preferred (and character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/>
              <a:t>constants are printed using double quotes).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17F6F8-1D6D-AA41-B648-88D799623B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3810000"/>
            <a:ext cx="2971800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8533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3AA8A2-F114-B647-BD70-382D80E4C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Making the </a:t>
            </a:r>
            <a:r>
              <a:rPr lang="el-GR" dirty="0"/>
              <a:t>χ</a:t>
            </a:r>
            <a:r>
              <a:rPr lang="el-GR" baseline="30000" dirty="0"/>
              <a:t>2</a:t>
            </a:r>
            <a:r>
              <a:rPr lang="el-GR" dirty="0"/>
              <a:t> </a:t>
            </a:r>
            <a:r>
              <a:rPr lang="en-US" dirty="0"/>
              <a:t>Test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A7FB56-FB10-7940-90F0-F017BC091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14400"/>
            <a:ext cx="8229600" cy="5638800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10000"/>
              </a:lnSpc>
            </a:pPr>
            <a:r>
              <a:rPr lang="en-US" sz="2400" dirty="0"/>
              <a:t>Do we think the null hypothesis—no association between color morphs and habitat, the same relative abundance of black and red morphs in each habitat—is true or not.</a:t>
            </a:r>
          </a:p>
          <a:p>
            <a:pPr>
              <a:lnSpc>
                <a:spcPct val="110000"/>
              </a:lnSpc>
            </a:pPr>
            <a:endParaRPr lang="en-US" sz="2400" dirty="0"/>
          </a:p>
          <a:p>
            <a:pPr>
              <a:lnSpc>
                <a:spcPct val="110000"/>
              </a:lnSpc>
            </a:pPr>
            <a:r>
              <a:rPr lang="en-US" sz="2400" dirty="0"/>
              <a:t>Use the function </a:t>
            </a:r>
            <a:r>
              <a:rPr lang="en-US" sz="2400" dirty="0" err="1">
                <a:solidFill>
                  <a:srgbClr val="C00000"/>
                </a:solidFill>
              </a:rPr>
              <a:t>chisq.test</a:t>
            </a:r>
            <a:r>
              <a:rPr lang="en-US" sz="2400" dirty="0"/>
              <a:t>(). But, to make this function do a two-way contingency test, we must give it a matrix of the total counts. Although they can look superficially similar, a matrix is different from a data frame.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2400" dirty="0"/>
              <a:t>	</a:t>
            </a:r>
            <a:endParaRPr lang="en-US" sz="2400" dirty="0">
              <a:solidFill>
                <a:srgbClr val="0432FF"/>
              </a:solidFill>
            </a:endParaRP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2400" dirty="0"/>
              <a:t>We introduce one trick here that 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sz="2400" dirty="0"/>
              <a:t>transforms this data frame into the 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sz="2400" dirty="0"/>
              <a:t>matrix we need for the </a:t>
            </a:r>
            <a:r>
              <a:rPr lang="el-GR" sz="2400" dirty="0"/>
              <a:t>χ</a:t>
            </a:r>
            <a:r>
              <a:rPr lang="el-GR" sz="2400" baseline="30000" dirty="0"/>
              <a:t>2</a:t>
            </a:r>
            <a:r>
              <a:rPr lang="el-GR" sz="2400" dirty="0"/>
              <a:t> </a:t>
            </a:r>
            <a:r>
              <a:rPr lang="en-US" sz="2400" dirty="0"/>
              <a:t>test: 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sz="2400" dirty="0"/>
              <a:t>the function </a:t>
            </a:r>
            <a:r>
              <a:rPr lang="en-US" sz="2400" dirty="0" err="1">
                <a:solidFill>
                  <a:srgbClr val="C00000"/>
                </a:solidFill>
              </a:rPr>
              <a:t>xtabs</a:t>
            </a:r>
            <a:r>
              <a:rPr lang="en-US" sz="2400" dirty="0"/>
              <a:t>().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endParaRPr lang="en-US" sz="2400" dirty="0"/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2400" dirty="0"/>
              <a:t>Two ways to do this based on 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sz="2400" dirty="0"/>
              <a:t>data we have (2 existing </a:t>
            </a:r>
            <a:r>
              <a:rPr lang="en-US" sz="2400" dirty="0" err="1"/>
              <a:t>dataframes</a:t>
            </a:r>
            <a:r>
              <a:rPr lang="en-US" sz="2400" dirty="0"/>
              <a:t>)</a:t>
            </a:r>
          </a:p>
          <a:p>
            <a:pPr>
              <a:spcBef>
                <a:spcPts val="0"/>
              </a:spcBef>
            </a:pPr>
            <a:endParaRPr lang="en-US" sz="2400" dirty="0"/>
          </a:p>
          <a:p>
            <a:endParaRPr lang="en-US" sz="2400" dirty="0">
              <a:solidFill>
                <a:srgbClr val="0432FF"/>
              </a:solidFill>
            </a:endParaRPr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15DD7F-BDD2-CA45-9BCE-CE02A8C5EC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5322" y="3733800"/>
            <a:ext cx="2971800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9922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38E0B7-982A-9940-99F3-70E1719EC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685800"/>
            <a:ext cx="8229600" cy="6172200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 err="1"/>
              <a:t>lady.mat</a:t>
            </a:r>
            <a:r>
              <a:rPr lang="en-US" sz="2400" dirty="0"/>
              <a:t> &lt;- </a:t>
            </a:r>
            <a:r>
              <a:rPr lang="en-US" sz="2400" dirty="0" err="1">
                <a:solidFill>
                  <a:srgbClr val="C00000"/>
                </a:solidFill>
              </a:rPr>
              <a:t>xtabs</a:t>
            </a:r>
            <a:r>
              <a:rPr lang="en-US" sz="2400" dirty="0"/>
              <a:t>(number ~ Habitat + </a:t>
            </a:r>
            <a:r>
              <a:rPr lang="en-US" sz="2400" dirty="0" err="1"/>
              <a:t>morph_colour</a:t>
            </a:r>
            <a:r>
              <a:rPr lang="en-US" sz="2400" dirty="0"/>
              <a:t>,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>
                <a:solidFill>
                  <a:srgbClr val="00B050"/>
                </a:solidFill>
              </a:rPr>
              <a:t>data</a:t>
            </a:r>
            <a:r>
              <a:rPr lang="en-US" sz="2400" dirty="0"/>
              <a:t> = lady)</a:t>
            </a:r>
          </a:p>
          <a:p>
            <a:pPr marL="0" indent="0">
              <a:buNone/>
            </a:pPr>
            <a:r>
              <a:rPr lang="en-US" sz="2400" dirty="0"/>
              <a:t>#The formula reads, ‘</a:t>
            </a:r>
            <a:r>
              <a:rPr lang="en-US" sz="2400" i="1" dirty="0"/>
              <a:t>Please cross-tabulate the </a:t>
            </a:r>
          </a:p>
          <a:p>
            <a:pPr marL="0" indent="0">
              <a:buNone/>
            </a:pPr>
            <a:r>
              <a:rPr lang="en-US" sz="2400" i="1" dirty="0"/>
              <a:t>#</a:t>
            </a:r>
            <a:r>
              <a:rPr lang="en-US" sz="2400" i="1" dirty="0">
                <a:solidFill>
                  <a:srgbClr val="0432FF"/>
                </a:solidFill>
              </a:rPr>
              <a:t>number</a:t>
            </a:r>
            <a:r>
              <a:rPr lang="en-US" sz="2400" i="1" dirty="0"/>
              <a:t> column of counts in the </a:t>
            </a:r>
            <a:r>
              <a:rPr lang="en-US" sz="2400" i="1" dirty="0">
                <a:solidFill>
                  <a:srgbClr val="0432FF"/>
                </a:solidFill>
              </a:rPr>
              <a:t>lady </a:t>
            </a:r>
            <a:r>
              <a:rPr lang="en-US" sz="2400" i="1" dirty="0"/>
              <a:t>data </a:t>
            </a:r>
          </a:p>
          <a:p>
            <a:pPr marL="0" indent="0">
              <a:buNone/>
            </a:pPr>
            <a:r>
              <a:rPr lang="en-US" sz="2400" i="1" dirty="0"/>
              <a:t>#frame by the </a:t>
            </a:r>
            <a:r>
              <a:rPr lang="en-US" sz="2400" i="1" dirty="0">
                <a:solidFill>
                  <a:srgbClr val="0432FF"/>
                </a:solidFill>
              </a:rPr>
              <a:t>Habitat</a:t>
            </a:r>
            <a:r>
              <a:rPr lang="en-US" sz="2400" i="1" dirty="0"/>
              <a:t> and </a:t>
            </a:r>
            <a:r>
              <a:rPr lang="en-US" sz="2400" i="1" dirty="0" err="1">
                <a:solidFill>
                  <a:srgbClr val="0432FF"/>
                </a:solidFill>
              </a:rPr>
              <a:t>morph_colour</a:t>
            </a:r>
            <a:r>
              <a:rPr lang="en-US" sz="2400" i="1" dirty="0">
                <a:solidFill>
                  <a:srgbClr val="0432FF"/>
                </a:solidFill>
              </a:rPr>
              <a:t> </a:t>
            </a:r>
          </a:p>
          <a:p>
            <a:pPr marL="0" indent="0">
              <a:buNone/>
            </a:pPr>
            <a:r>
              <a:rPr lang="en-US" sz="2400" i="1" dirty="0"/>
              <a:t>#variables</a:t>
            </a:r>
            <a:r>
              <a:rPr lang="en-US" sz="2400" dirty="0"/>
              <a:t>.’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 err="1"/>
              <a:t>lady.mat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## 		</a:t>
            </a:r>
            <a:r>
              <a:rPr lang="en-US" sz="2400" dirty="0" err="1"/>
              <a:t>morph_colour</a:t>
            </a:r>
            <a:endParaRPr lang="en-US" sz="2400" dirty="0"/>
          </a:p>
          <a:p>
            <a:pPr marL="0" indent="0">
              <a:buNone/>
            </a:pPr>
            <a:r>
              <a:rPr lang="en-US" sz="2400" dirty="0"/>
              <a:t>## Habitat 	black 	red</a:t>
            </a:r>
          </a:p>
          <a:p>
            <a:pPr marL="0" indent="0">
              <a:buNone/>
            </a:pPr>
            <a:r>
              <a:rPr lang="en-US" sz="2400" dirty="0"/>
              <a:t>## Industrial 	115 	85</a:t>
            </a:r>
          </a:p>
          <a:p>
            <a:pPr marL="0" indent="0">
              <a:buNone/>
            </a:pPr>
            <a:r>
              <a:rPr lang="en-US" sz="2400" dirty="0"/>
              <a:t>## Rural 	30 	70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21E73A1-34C4-E26B-B362-1FA77DA6DDD5}"/>
              </a:ext>
            </a:extLst>
          </p:cNvPr>
          <p:cNvCxnSpPr/>
          <p:nvPr/>
        </p:nvCxnSpPr>
        <p:spPr>
          <a:xfrm flipH="1">
            <a:off x="4191000" y="5562600"/>
            <a:ext cx="19812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8A3D472F-0CDD-0D71-1D3B-379B55C88D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6467" y="1219200"/>
            <a:ext cx="2137185" cy="5486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75C798D-7ACD-E9F4-1D06-DD3057F2FB29}"/>
              </a:ext>
            </a:extLst>
          </p:cNvPr>
          <p:cNvSpPr txBox="1"/>
          <p:nvPr/>
        </p:nvSpPr>
        <p:spPr>
          <a:xfrm>
            <a:off x="2371110" y="152400"/>
            <a:ext cx="4683013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</a:rPr>
              <a:t>Summarize Raw Count Data – ‘lady’</a:t>
            </a:r>
          </a:p>
        </p:txBody>
      </p:sp>
    </p:spTree>
    <p:extLst>
      <p:ext uri="{BB962C8B-B14F-4D97-AF65-F5344CB8AC3E}">
        <p14:creationId xmlns:p14="http://schemas.microsoft.com/office/powerpoint/2010/main" val="26430634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38E0B7-982A-9940-99F3-70E1719EC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685800"/>
            <a:ext cx="8229600" cy="6172200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lady.mat2 &lt;- </a:t>
            </a:r>
            <a:r>
              <a:rPr lang="en-US" sz="2400" dirty="0" err="1">
                <a:solidFill>
                  <a:srgbClr val="C00000"/>
                </a:solidFill>
              </a:rPr>
              <a:t>xtabs</a:t>
            </a:r>
            <a:r>
              <a:rPr lang="en-US" sz="2400" dirty="0"/>
              <a:t>(</a:t>
            </a:r>
            <a:r>
              <a:rPr lang="en-US" sz="2400" dirty="0" err="1"/>
              <a:t>total.number</a:t>
            </a:r>
            <a:r>
              <a:rPr lang="en-US" sz="2400" dirty="0"/>
              <a:t> ~ Habitat + </a:t>
            </a:r>
            <a:r>
              <a:rPr lang="en-US" sz="2400" dirty="0" err="1"/>
              <a:t>morph_colour</a:t>
            </a:r>
            <a:r>
              <a:rPr lang="en-US" sz="2400" dirty="0"/>
              <a:t>,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>
                <a:solidFill>
                  <a:srgbClr val="00B050"/>
                </a:solidFill>
              </a:rPr>
              <a:t>data</a:t>
            </a:r>
            <a:r>
              <a:rPr lang="en-US" sz="2400" dirty="0"/>
              <a:t> = totals)</a:t>
            </a:r>
          </a:p>
          <a:p>
            <a:pPr marL="0" indent="0">
              <a:buNone/>
            </a:pPr>
            <a:r>
              <a:rPr lang="en-US" sz="2400" dirty="0"/>
              <a:t>#The formula reads, ‘</a:t>
            </a:r>
            <a:r>
              <a:rPr lang="en-US" sz="2400" i="1" dirty="0"/>
              <a:t>Please cross-tabulate the </a:t>
            </a:r>
          </a:p>
          <a:p>
            <a:pPr marL="0" indent="0">
              <a:buNone/>
            </a:pPr>
            <a:r>
              <a:rPr lang="en-US" sz="2400" i="1" dirty="0"/>
              <a:t>#</a:t>
            </a:r>
            <a:r>
              <a:rPr lang="en-US" sz="2400" i="1" dirty="0" err="1">
                <a:solidFill>
                  <a:srgbClr val="0432FF"/>
                </a:solidFill>
              </a:rPr>
              <a:t>total.number</a:t>
            </a:r>
            <a:r>
              <a:rPr lang="en-US" sz="2400" i="1" dirty="0">
                <a:solidFill>
                  <a:srgbClr val="0432FF"/>
                </a:solidFill>
              </a:rPr>
              <a:t> </a:t>
            </a:r>
            <a:r>
              <a:rPr lang="en-US" sz="2400" i="1" dirty="0"/>
              <a:t>column of counts in the </a:t>
            </a:r>
            <a:r>
              <a:rPr lang="en-US" sz="2400" i="1" dirty="0">
                <a:solidFill>
                  <a:srgbClr val="0432FF"/>
                </a:solidFill>
              </a:rPr>
              <a:t>totals</a:t>
            </a:r>
            <a:r>
              <a:rPr lang="en-US" sz="2400" i="1" dirty="0"/>
              <a:t> data </a:t>
            </a:r>
          </a:p>
          <a:p>
            <a:pPr marL="0" indent="0">
              <a:buNone/>
            </a:pPr>
            <a:r>
              <a:rPr lang="en-US" sz="2400" i="1" dirty="0"/>
              <a:t>#frame by the </a:t>
            </a:r>
            <a:r>
              <a:rPr lang="en-US" sz="2400" i="1" dirty="0">
                <a:solidFill>
                  <a:srgbClr val="0432FF"/>
                </a:solidFill>
              </a:rPr>
              <a:t>Habitat</a:t>
            </a:r>
            <a:r>
              <a:rPr lang="en-US" sz="2400" i="1" dirty="0"/>
              <a:t> and </a:t>
            </a:r>
            <a:r>
              <a:rPr lang="en-US" sz="2400" i="1" dirty="0" err="1">
                <a:solidFill>
                  <a:srgbClr val="0432FF"/>
                </a:solidFill>
              </a:rPr>
              <a:t>morph_colour</a:t>
            </a:r>
            <a:r>
              <a:rPr lang="en-US" sz="2400" i="1" dirty="0">
                <a:solidFill>
                  <a:srgbClr val="0432FF"/>
                </a:solidFill>
              </a:rPr>
              <a:t> </a:t>
            </a:r>
          </a:p>
          <a:p>
            <a:pPr marL="0" indent="0">
              <a:buNone/>
            </a:pPr>
            <a:r>
              <a:rPr lang="en-US" sz="2400" i="1" dirty="0"/>
              <a:t>#variables</a:t>
            </a:r>
            <a:r>
              <a:rPr lang="en-US" sz="2400" dirty="0"/>
              <a:t>.’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lady.mat2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## 		</a:t>
            </a:r>
            <a:r>
              <a:rPr lang="en-US" sz="2400" dirty="0" err="1"/>
              <a:t>morph_colour</a:t>
            </a:r>
            <a:endParaRPr lang="en-US" sz="2400" dirty="0"/>
          </a:p>
          <a:p>
            <a:pPr marL="0" indent="0">
              <a:buNone/>
            </a:pPr>
            <a:r>
              <a:rPr lang="en-US" sz="2400" dirty="0"/>
              <a:t>## Habitat 	black 	red</a:t>
            </a:r>
          </a:p>
          <a:p>
            <a:pPr marL="0" indent="0">
              <a:buNone/>
            </a:pPr>
            <a:r>
              <a:rPr lang="en-US" sz="2400" dirty="0"/>
              <a:t>## Industrial 	115 	85</a:t>
            </a:r>
          </a:p>
          <a:p>
            <a:pPr marL="0" indent="0">
              <a:buNone/>
            </a:pPr>
            <a:r>
              <a:rPr lang="en-US" sz="2400" dirty="0"/>
              <a:t>## Rural 	30 	70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21E73A1-34C4-E26B-B362-1FA77DA6DDD5}"/>
              </a:ext>
            </a:extLst>
          </p:cNvPr>
          <p:cNvCxnSpPr/>
          <p:nvPr/>
        </p:nvCxnSpPr>
        <p:spPr>
          <a:xfrm flipH="1">
            <a:off x="4191000" y="5715000"/>
            <a:ext cx="19812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2368EEAA-F7CA-554A-125C-461C7EC0AF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3278059"/>
            <a:ext cx="4071890" cy="228308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C67FAB9-2FF8-6234-87C0-7CD61E422EE4}"/>
              </a:ext>
            </a:extLst>
          </p:cNvPr>
          <p:cNvSpPr txBox="1"/>
          <p:nvPr/>
        </p:nvSpPr>
        <p:spPr>
          <a:xfrm>
            <a:off x="1742099" y="147206"/>
            <a:ext cx="666208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</a:rPr>
              <a:t>Reformat Summary Data Used for </a:t>
            </a:r>
            <a:r>
              <a:rPr lang="en-US" sz="2400" dirty="0" err="1">
                <a:solidFill>
                  <a:srgbClr val="0432FF"/>
                </a:solidFill>
              </a:rPr>
              <a:t>Barchart</a:t>
            </a:r>
            <a:r>
              <a:rPr lang="en-US" sz="2400" dirty="0">
                <a:solidFill>
                  <a:srgbClr val="0432FF"/>
                </a:solidFill>
              </a:rPr>
              <a:t> – ‘totals’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8B8D1D-3990-6C3E-8952-74D313BD36D1}"/>
              </a:ext>
            </a:extLst>
          </p:cNvPr>
          <p:cNvSpPr txBox="1"/>
          <p:nvPr/>
        </p:nvSpPr>
        <p:spPr>
          <a:xfrm>
            <a:off x="4876800" y="5968063"/>
            <a:ext cx="3979872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Either method will work the same.</a:t>
            </a:r>
          </a:p>
          <a:p>
            <a:r>
              <a:rPr lang="en-US" dirty="0"/>
              <a:t>I think the first method is more intuitive.</a:t>
            </a:r>
          </a:p>
        </p:txBody>
      </p:sp>
    </p:spTree>
    <p:extLst>
      <p:ext uri="{BB962C8B-B14F-4D97-AF65-F5344CB8AC3E}">
        <p14:creationId xmlns:p14="http://schemas.microsoft.com/office/powerpoint/2010/main" val="15269244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38E0B7-982A-9940-99F3-70E1719EC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8234"/>
            <a:ext cx="8382000" cy="6541532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We know we have been successful when we have a simple matrix of all possible combinations of factors: 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2 levels of </a:t>
            </a:r>
            <a:r>
              <a:rPr lang="en-US" sz="2400" dirty="0">
                <a:solidFill>
                  <a:srgbClr val="0432FF"/>
                </a:solidFill>
              </a:rPr>
              <a:t>Habitat</a:t>
            </a:r>
            <a:r>
              <a:rPr lang="en-US" sz="2400" dirty="0"/>
              <a:t> * 2 </a:t>
            </a:r>
            <a:r>
              <a:rPr lang="en-US" sz="2400" dirty="0">
                <a:solidFill>
                  <a:srgbClr val="0432FF"/>
                </a:solidFill>
              </a:rPr>
              <a:t>levels of </a:t>
            </a:r>
            <a:r>
              <a:rPr lang="en-US" sz="2400" dirty="0" err="1">
                <a:solidFill>
                  <a:srgbClr val="0432FF"/>
                </a:solidFill>
              </a:rPr>
              <a:t>morph_color</a:t>
            </a:r>
            <a:r>
              <a:rPr lang="en-US" sz="2400" dirty="0">
                <a:solidFill>
                  <a:srgbClr val="0432FF"/>
                </a:solidFill>
              </a:rPr>
              <a:t> </a:t>
            </a:r>
            <a:r>
              <a:rPr lang="en-US" sz="2400" dirty="0"/>
              <a:t>= 4 unique conditions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 err="1"/>
              <a:t>lady.mat</a:t>
            </a:r>
            <a:endParaRPr lang="en-US" sz="2400" dirty="0"/>
          </a:p>
          <a:p>
            <a:pPr marL="0" indent="0">
              <a:buNone/>
            </a:pPr>
            <a:r>
              <a:rPr lang="en-US" sz="2400" dirty="0"/>
              <a:t>## 		</a:t>
            </a:r>
            <a:r>
              <a:rPr lang="en-US" sz="2400" dirty="0" err="1"/>
              <a:t>morph_colour</a:t>
            </a:r>
            <a:endParaRPr lang="en-US" sz="2400" dirty="0"/>
          </a:p>
          <a:p>
            <a:pPr marL="0" indent="0">
              <a:buNone/>
            </a:pPr>
            <a:r>
              <a:rPr lang="en-US" sz="2400" dirty="0"/>
              <a:t>## Habitat 	black 	red</a:t>
            </a:r>
          </a:p>
          <a:p>
            <a:pPr marL="0" indent="0">
              <a:buNone/>
            </a:pPr>
            <a:r>
              <a:rPr lang="en-US" sz="2400" dirty="0"/>
              <a:t>## Industrial 	115 	85</a:t>
            </a:r>
          </a:p>
          <a:p>
            <a:pPr marL="0" indent="0">
              <a:buNone/>
            </a:pPr>
            <a:r>
              <a:rPr lang="en-US" sz="2400" dirty="0"/>
              <a:t>## Rural 	30 	70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In this case (and in nearly all cases), formatting the data is much more work than doing the chi-square test.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9886104-D89F-342A-F8E7-7CC4F99BBB99}"/>
              </a:ext>
            </a:extLst>
          </p:cNvPr>
          <p:cNvSpPr/>
          <p:nvPr/>
        </p:nvSpPr>
        <p:spPr>
          <a:xfrm>
            <a:off x="2209800" y="3657600"/>
            <a:ext cx="1524000" cy="8382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5891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7B02C0-800E-6540-809F-3178A23D4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28600"/>
            <a:ext cx="8229600" cy="63246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dirty="0" err="1">
                <a:solidFill>
                  <a:srgbClr val="C00000"/>
                </a:solidFill>
              </a:rPr>
              <a:t>chisq.test</a:t>
            </a:r>
            <a:r>
              <a:rPr lang="en-US" sz="2400" dirty="0"/>
              <a:t>(</a:t>
            </a:r>
            <a:r>
              <a:rPr lang="en-US" sz="2400" dirty="0" err="1"/>
              <a:t>lady.mat</a:t>
            </a:r>
            <a:r>
              <a:rPr lang="en-US" sz="2400" dirty="0"/>
              <a:t>)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## Pearson's Chi-squared test with Yates' continuity</a:t>
            </a:r>
          </a:p>
          <a:p>
            <a:pPr marL="0" indent="0">
              <a:buNone/>
            </a:pPr>
            <a:r>
              <a:rPr lang="en-US" sz="2400" dirty="0"/>
              <a:t>## correction</a:t>
            </a:r>
          </a:p>
          <a:p>
            <a:pPr marL="0" indent="0">
              <a:buNone/>
            </a:pPr>
            <a:r>
              <a:rPr lang="en-US" sz="2400" dirty="0"/>
              <a:t>##</a:t>
            </a:r>
          </a:p>
          <a:p>
            <a:pPr marL="0" indent="0">
              <a:buNone/>
            </a:pPr>
            <a:r>
              <a:rPr lang="en-US" sz="2400" dirty="0"/>
              <a:t>## data: </a:t>
            </a:r>
            <a:r>
              <a:rPr lang="en-US" sz="2400" dirty="0" err="1"/>
              <a:t>lady.mat</a:t>
            </a:r>
            <a:endParaRPr lang="en-US" sz="2400" dirty="0"/>
          </a:p>
          <a:p>
            <a:pPr marL="0" indent="0">
              <a:buNone/>
            </a:pPr>
            <a:r>
              <a:rPr lang="en-US" sz="2400" dirty="0"/>
              <a:t>## X-squared = 19.103, </a:t>
            </a:r>
            <a:r>
              <a:rPr lang="en-US" sz="2400" dirty="0" err="1"/>
              <a:t>df</a:t>
            </a:r>
            <a:r>
              <a:rPr lang="en-US" sz="2400" dirty="0"/>
              <a:t> = 1, p-value = 1.239e-05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u="sng" dirty="0"/>
              <a:t>What might we report in a manuscript</a:t>
            </a:r>
            <a:r>
              <a:rPr lang="en-US" dirty="0"/>
              <a:t>?</a:t>
            </a:r>
          </a:p>
          <a:p>
            <a:pPr marL="0" indent="0">
              <a:buNone/>
            </a:pPr>
            <a:r>
              <a:rPr lang="en-US" sz="2600" dirty="0">
                <a:solidFill>
                  <a:srgbClr val="7030A0"/>
                </a:solidFill>
              </a:rPr>
              <a:t>“We tested the hypothesis that there is an association between color morphs of ladybirds and industrial and rural habitats. Ladybird color morphs are not equally distributed in the two habitats (</a:t>
            </a:r>
            <a:r>
              <a:rPr lang="el-GR" sz="2600" dirty="0">
                <a:solidFill>
                  <a:srgbClr val="7030A0"/>
                </a:solidFill>
              </a:rPr>
              <a:t>χ</a:t>
            </a:r>
            <a:r>
              <a:rPr lang="el-GR" sz="2600" baseline="30000" dirty="0">
                <a:solidFill>
                  <a:srgbClr val="7030A0"/>
                </a:solidFill>
              </a:rPr>
              <a:t>2</a:t>
            </a:r>
            <a:r>
              <a:rPr lang="el-GR" sz="2600" dirty="0">
                <a:solidFill>
                  <a:srgbClr val="7030A0"/>
                </a:solidFill>
              </a:rPr>
              <a:t> = 19.1, </a:t>
            </a:r>
            <a:r>
              <a:rPr lang="en-US" sz="2600" dirty="0" err="1">
                <a:solidFill>
                  <a:srgbClr val="7030A0"/>
                </a:solidFill>
              </a:rPr>
              <a:t>df</a:t>
            </a:r>
            <a:r>
              <a:rPr lang="en-US" sz="2600" dirty="0">
                <a:solidFill>
                  <a:srgbClr val="7030A0"/>
                </a:solidFill>
              </a:rPr>
              <a:t> = 1, p &lt; 0.001), with black morphs being more frequent in industrial habitats and red morphs more frequent in rural habitats (Figure 5.1).”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74DDE4-8E2C-B849-82CD-4BE4C13B69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6101" y="1143001"/>
            <a:ext cx="2247900" cy="224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0385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2555F0B-B076-A544-8D87-CA05EFCD93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914400"/>
            <a:ext cx="8377247" cy="4529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3162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70F3F-B870-7021-1DEB-EECBCA9BC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Let's Try a Slightly Different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80540-9805-8A2D-D600-5253185D0E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effectLst/>
              </a:rPr>
              <a:t># </a:t>
            </a:r>
            <a:r>
              <a:rPr lang="en-US" dirty="0" err="1">
                <a:effectLst/>
              </a:rPr>
              <a:t>install.packages</a:t>
            </a:r>
            <a:r>
              <a:rPr lang="en-US" dirty="0">
                <a:effectLst/>
              </a:rPr>
              <a:t>("</a:t>
            </a:r>
            <a:r>
              <a:rPr lang="en-US" dirty="0" err="1">
                <a:effectLst/>
              </a:rPr>
              <a:t>vcd</a:t>
            </a:r>
            <a:r>
              <a:rPr lang="en-US" dirty="0">
                <a:effectLst/>
              </a:rPr>
              <a:t>") #source of Arthritis data</a:t>
            </a:r>
          </a:p>
          <a:p>
            <a:pPr marL="0" indent="0">
              <a:buNone/>
            </a:pPr>
            <a:endParaRPr lang="en-US" sz="1800" dirty="0">
              <a:effectLst/>
            </a:endParaRPr>
          </a:p>
          <a:p>
            <a:pPr marL="0" indent="0">
              <a:buNone/>
            </a:pPr>
            <a:r>
              <a:rPr lang="en-US" dirty="0">
                <a:effectLst/>
              </a:rPr>
              <a:t>library(</a:t>
            </a:r>
            <a:r>
              <a:rPr lang="en-US" dirty="0" err="1">
                <a:effectLst/>
              </a:rPr>
              <a:t>vcd</a:t>
            </a:r>
            <a:r>
              <a:rPr lang="en-US" dirty="0">
                <a:effectLst/>
              </a:rPr>
              <a:t>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?Arthritis	# tell me about the dataset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</a:t>
            </a:r>
            <a:r>
              <a:rPr lang="en-US" dirty="0">
                <a:effectLst/>
              </a:rPr>
              <a:t>tr(Arthritis)	 #format of dataset</a:t>
            </a:r>
          </a:p>
        </p:txBody>
      </p:sp>
      <p:pic>
        <p:nvPicPr>
          <p:cNvPr id="3074" name="Picture 2" descr="Placebos work even when patients know what they are">
            <a:extLst>
              <a:ext uri="{FF2B5EF4-FFF2-40B4-BE49-F238E27FC236}">
                <a16:creationId xmlns:a16="http://schemas.microsoft.com/office/drawing/2014/main" id="{481A21F0-DC98-494D-6911-05E889EB17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4937681"/>
            <a:ext cx="3124200" cy="153931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80462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2A4F3D-AD39-F521-18FF-7009ADC13A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5B264-DA90-B6C6-A335-E0B47DC80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Arthritis Example – Chi-square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BC5E49-4C6F-FA62-F9CF-8813658A6B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>
                <a:solidFill>
                  <a:srgbClr val="C00000"/>
                </a:solidFill>
                <a:effectLst/>
              </a:rPr>
              <a:t>ggplot</a:t>
            </a:r>
            <a:r>
              <a:rPr lang="en-US" dirty="0">
                <a:effectLst/>
              </a:rPr>
              <a:t>(Arthritis, </a:t>
            </a:r>
            <a:r>
              <a:rPr lang="en-US" dirty="0" err="1">
                <a:solidFill>
                  <a:srgbClr val="C00000"/>
                </a:solidFill>
                <a:effectLst/>
              </a:rPr>
              <a:t>aes</a:t>
            </a:r>
            <a:r>
              <a:rPr lang="en-US" dirty="0">
                <a:effectLst/>
              </a:rPr>
              <a:t>(Treatment, </a:t>
            </a:r>
            <a:r>
              <a:rPr lang="en-US" dirty="0">
                <a:solidFill>
                  <a:srgbClr val="00B050"/>
                </a:solidFill>
                <a:effectLst/>
              </a:rPr>
              <a:t>fill</a:t>
            </a:r>
            <a:r>
              <a:rPr lang="en-US" dirty="0">
                <a:effectLst/>
              </a:rPr>
              <a:t> = Improved)) +</a:t>
            </a:r>
            <a:r>
              <a:rPr lang="en-US" dirty="0"/>
              <a:t> 	</a:t>
            </a:r>
            <a:r>
              <a:rPr lang="en-US" dirty="0" err="1">
                <a:solidFill>
                  <a:srgbClr val="C00000"/>
                </a:solidFill>
                <a:effectLst/>
              </a:rPr>
              <a:t>geom_bar</a:t>
            </a:r>
            <a:r>
              <a:rPr lang="en-US" dirty="0">
                <a:effectLst/>
              </a:rPr>
              <a:t>() + 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>
                <a:solidFill>
                  <a:srgbClr val="C00000"/>
                </a:solidFill>
                <a:effectLst/>
              </a:rPr>
              <a:t>labs</a:t>
            </a:r>
            <a:r>
              <a:rPr lang="en-US" dirty="0">
                <a:effectLst/>
              </a:rPr>
              <a:t>(</a:t>
            </a:r>
            <a:r>
              <a:rPr lang="en-US" dirty="0">
                <a:solidFill>
                  <a:srgbClr val="00B050"/>
                </a:solidFill>
                <a:effectLst/>
              </a:rPr>
              <a:t>fill</a:t>
            </a:r>
            <a:r>
              <a:rPr lang="en-US" dirty="0">
                <a:effectLst/>
              </a:rPr>
              <a:t> = "Improvement") </a:t>
            </a:r>
            <a:r>
              <a:rPr lang="en-US" i="1" dirty="0">
                <a:effectLst/>
              </a:rPr>
              <a:t># better legend title</a:t>
            </a:r>
            <a:endParaRPr lang="en-US" dirty="0"/>
          </a:p>
        </p:txBody>
      </p:sp>
      <p:pic>
        <p:nvPicPr>
          <p:cNvPr id="1026" name="Picture 2" descr="Treatment effect in the arthritis study.">
            <a:extLst>
              <a:ext uri="{FF2B5EF4-FFF2-40B4-BE49-F238E27FC236}">
                <a16:creationId xmlns:a16="http://schemas.microsoft.com/office/drawing/2014/main" id="{B26C2055-0FB0-72CA-2DD6-A2B1F8331D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8300" y="3250474"/>
            <a:ext cx="5867400" cy="3520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3627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0BAB8E-89FF-4E16-CD0B-45491B3398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CC15EF-B2E6-18AD-4410-E605C2E1C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Arthritis Example – Chi-square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8D9E-A5B8-5966-299A-2E360B60FB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Data do not necessarily need to be summarized if each observation is equal in value; recall </a:t>
            </a:r>
            <a:r>
              <a:rPr lang="en-US" i="1" dirty="0"/>
              <a:t>ladybirds</a:t>
            </a:r>
            <a:r>
              <a:rPr lang="en-US" dirty="0"/>
              <a:t> data were counts where each observation had different number of individuals.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>
                <a:solidFill>
                  <a:srgbClr val="C00000"/>
                </a:solidFill>
              </a:rPr>
              <a:t>chisq.test</a:t>
            </a:r>
            <a:r>
              <a:rPr lang="en-US" dirty="0"/>
              <a:t>(</a:t>
            </a:r>
            <a:r>
              <a:rPr lang="en-US" dirty="0" err="1"/>
              <a:t>Arthritis$Treatment</a:t>
            </a:r>
            <a:r>
              <a:rPr lang="en-US" dirty="0"/>
              <a:t>, </a:t>
            </a:r>
            <a:r>
              <a:rPr lang="en-US" dirty="0" err="1"/>
              <a:t>Arthritis$Improved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##Pearson's Chi-squared test</a:t>
            </a:r>
          </a:p>
          <a:p>
            <a:pPr marL="0" indent="0">
              <a:buNone/>
            </a:pPr>
            <a:r>
              <a:rPr lang="en-US" dirty="0"/>
              <a:t>##data:  </a:t>
            </a:r>
            <a:r>
              <a:rPr lang="en-US" dirty="0" err="1"/>
              <a:t>Arthritis$Treatment</a:t>
            </a:r>
            <a:r>
              <a:rPr lang="en-US" dirty="0"/>
              <a:t> and </a:t>
            </a:r>
            <a:r>
              <a:rPr lang="en-US" dirty="0" err="1"/>
              <a:t>Arthritis$Improved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##X-squared = 13.055, </a:t>
            </a:r>
            <a:r>
              <a:rPr lang="en-US" dirty="0" err="1"/>
              <a:t>df</a:t>
            </a:r>
            <a:r>
              <a:rPr lang="en-US" dirty="0"/>
              <a:t> = 2, p-value = 0.001463</a:t>
            </a:r>
          </a:p>
        </p:txBody>
      </p:sp>
    </p:spTree>
    <p:extLst>
      <p:ext uri="{BB962C8B-B14F-4D97-AF65-F5344CB8AC3E}">
        <p14:creationId xmlns:p14="http://schemas.microsoft.com/office/powerpoint/2010/main" val="6901854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8F05BD-1180-3A93-9D91-DE17DCDFEC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A6DF8E-460C-4CE0-23CA-72FA23B8E8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Arthritis Example – Chi-square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346014-841C-4B51-E588-EF6FCD57A7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Notice that, in this case, we did not need to summarize data before plotting or conducting the X2 test.  We could have looked at the counts using our old friend </a:t>
            </a:r>
            <a:r>
              <a:rPr lang="en-US" dirty="0" err="1">
                <a:solidFill>
                  <a:srgbClr val="C00000"/>
                </a:solidFill>
              </a:rPr>
              <a:t>xtabs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>
                <a:solidFill>
                  <a:srgbClr val="C00000"/>
                </a:solidFill>
              </a:rPr>
              <a:t>xtabs</a:t>
            </a:r>
            <a:r>
              <a:rPr lang="en-US" dirty="0"/>
              <a:t>(~ Treatment + Improved, data = Arthritis)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##		Improved</a:t>
            </a:r>
          </a:p>
          <a:p>
            <a:pPr marL="0" indent="0">
              <a:buNone/>
            </a:pPr>
            <a:r>
              <a:rPr lang="en-US" dirty="0"/>
              <a:t>##Treatment None Some Marked</a:t>
            </a:r>
          </a:p>
          <a:p>
            <a:pPr marL="0" indent="0">
              <a:buNone/>
            </a:pPr>
            <a:r>
              <a:rPr lang="en-US" dirty="0"/>
              <a:t>##  Placebo   29    7      7</a:t>
            </a:r>
          </a:p>
          <a:p>
            <a:pPr marL="0" indent="0">
              <a:buNone/>
            </a:pPr>
            <a:r>
              <a:rPr lang="en-US" dirty="0"/>
              <a:t>##  Treated   13    7     21</a:t>
            </a:r>
          </a:p>
        </p:txBody>
      </p:sp>
    </p:spTree>
    <p:extLst>
      <p:ext uri="{BB962C8B-B14F-4D97-AF65-F5344CB8AC3E}">
        <p14:creationId xmlns:p14="http://schemas.microsoft.com/office/powerpoint/2010/main" val="25019385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13B7CD-74D1-73F7-75F7-4042097EF8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5647F8-656E-DECB-684B-5B1587C76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Arthritis Example – Chi-square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7F517A-6182-F954-E2C3-A7E752D78D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Make a results statement for this example: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800" dirty="0">
                <a:solidFill>
                  <a:srgbClr val="7030A0"/>
                </a:solidFill>
              </a:rPr>
              <a:t>“We tested the hypothesis that there is an association between taking an Arthritis treatment and improvement of symptoms. The level of improvement reported by patients was different between </a:t>
            </a:r>
            <a:r>
              <a:rPr lang="en-US" sz="2800" b="1" dirty="0">
                <a:solidFill>
                  <a:srgbClr val="7030A0"/>
                </a:solidFill>
              </a:rPr>
              <a:t>Placebo</a:t>
            </a:r>
            <a:r>
              <a:rPr lang="en-US" sz="2800" dirty="0">
                <a:solidFill>
                  <a:srgbClr val="7030A0"/>
                </a:solidFill>
              </a:rPr>
              <a:t> and </a:t>
            </a:r>
            <a:r>
              <a:rPr lang="en-US" sz="2800" b="1" dirty="0">
                <a:solidFill>
                  <a:srgbClr val="7030A0"/>
                </a:solidFill>
              </a:rPr>
              <a:t>Treated</a:t>
            </a:r>
            <a:r>
              <a:rPr lang="en-US" sz="2800" dirty="0">
                <a:solidFill>
                  <a:srgbClr val="7030A0"/>
                </a:solidFill>
              </a:rPr>
              <a:t> groups (</a:t>
            </a:r>
            <a:r>
              <a:rPr lang="el-GR" sz="2800" dirty="0">
                <a:solidFill>
                  <a:srgbClr val="7030A0"/>
                </a:solidFill>
              </a:rPr>
              <a:t>χ</a:t>
            </a:r>
            <a:r>
              <a:rPr lang="el-GR" sz="2800" baseline="30000" dirty="0">
                <a:solidFill>
                  <a:srgbClr val="7030A0"/>
                </a:solidFill>
              </a:rPr>
              <a:t>2</a:t>
            </a:r>
            <a:r>
              <a:rPr lang="el-GR" sz="2800" dirty="0">
                <a:solidFill>
                  <a:srgbClr val="7030A0"/>
                </a:solidFill>
              </a:rPr>
              <a:t> = </a:t>
            </a:r>
            <a:r>
              <a:rPr lang="en-US" sz="2800" dirty="0">
                <a:solidFill>
                  <a:srgbClr val="7030A0"/>
                </a:solidFill>
              </a:rPr>
              <a:t>13.0</a:t>
            </a:r>
            <a:r>
              <a:rPr lang="el-GR" sz="2800" dirty="0">
                <a:solidFill>
                  <a:srgbClr val="7030A0"/>
                </a:solidFill>
              </a:rPr>
              <a:t>, </a:t>
            </a:r>
            <a:r>
              <a:rPr lang="en-US" sz="2800" dirty="0" err="1">
                <a:solidFill>
                  <a:srgbClr val="7030A0"/>
                </a:solidFill>
              </a:rPr>
              <a:t>df</a:t>
            </a:r>
            <a:r>
              <a:rPr lang="en-US" sz="2800" dirty="0">
                <a:solidFill>
                  <a:srgbClr val="7030A0"/>
                </a:solidFill>
              </a:rPr>
              <a:t> = 2, p = 0.001). Patients receiving the treatment reported higher levels of improvement than patients receiving the placebo control.”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64907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6DA5377-D00C-D74A-B6DB-AA31701CC24C}"/>
              </a:ext>
            </a:extLst>
          </p:cNvPr>
          <p:cNvCxnSpPr>
            <a:cxnSpLocks/>
          </p:cNvCxnSpPr>
          <p:nvPr/>
        </p:nvCxnSpPr>
        <p:spPr>
          <a:xfrm>
            <a:off x="3684031" y="2658605"/>
            <a:ext cx="0" cy="14478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11ADF02-2FBF-8A42-AC4D-FF49E5474F5F}"/>
              </a:ext>
            </a:extLst>
          </p:cNvPr>
          <p:cNvCxnSpPr>
            <a:cxnSpLocks/>
          </p:cNvCxnSpPr>
          <p:nvPr/>
        </p:nvCxnSpPr>
        <p:spPr>
          <a:xfrm flipH="1">
            <a:off x="3684031" y="4106401"/>
            <a:ext cx="1676400" cy="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D425F2AD-199F-7E46-9A80-0D1973AB74EF}"/>
              </a:ext>
            </a:extLst>
          </p:cNvPr>
          <p:cNvSpPr/>
          <p:nvPr/>
        </p:nvSpPr>
        <p:spPr>
          <a:xfrm>
            <a:off x="3988831" y="2895603"/>
            <a:ext cx="381000" cy="1210797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61F618D-80BA-DF48-8ECD-D7807D9C35FD}"/>
              </a:ext>
            </a:extLst>
          </p:cNvPr>
          <p:cNvSpPr/>
          <p:nvPr/>
        </p:nvSpPr>
        <p:spPr>
          <a:xfrm>
            <a:off x="4800600" y="3276600"/>
            <a:ext cx="381000" cy="829801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9520110-F081-AB41-A732-39ABDFABE8D1}"/>
              </a:ext>
            </a:extLst>
          </p:cNvPr>
          <p:cNvSpPr txBox="1"/>
          <p:nvPr/>
        </p:nvSpPr>
        <p:spPr>
          <a:xfrm rot="16200000">
            <a:off x="2458996" y="3282168"/>
            <a:ext cx="1790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Tumor Size (mm)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1576683-DB83-8D4E-9B7D-E050747BB4A0}"/>
              </a:ext>
            </a:extLst>
          </p:cNvPr>
          <p:cNvSpPr txBox="1"/>
          <p:nvPr/>
        </p:nvSpPr>
        <p:spPr>
          <a:xfrm>
            <a:off x="3684002" y="4177476"/>
            <a:ext cx="971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Drug A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647091D-267A-5947-8064-570B1655ABA1}"/>
              </a:ext>
            </a:extLst>
          </p:cNvPr>
          <p:cNvSpPr txBox="1"/>
          <p:nvPr/>
        </p:nvSpPr>
        <p:spPr>
          <a:xfrm>
            <a:off x="4655567" y="4177476"/>
            <a:ext cx="971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Drug B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2C7A495-F622-E341-85E7-97E1EB907B1C}"/>
              </a:ext>
            </a:extLst>
          </p:cNvPr>
          <p:cNvSpPr txBox="1"/>
          <p:nvPr/>
        </p:nvSpPr>
        <p:spPr>
          <a:xfrm>
            <a:off x="2541031" y="1521972"/>
            <a:ext cx="403858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/>
              <a:t>Student’s t-Test</a:t>
            </a:r>
          </a:p>
          <a:p>
            <a:r>
              <a:rPr lang="en-US" dirty="0"/>
              <a:t>x-axis = 2 categories (groups A and B)</a:t>
            </a:r>
          </a:p>
          <a:p>
            <a:r>
              <a:rPr lang="en-US" dirty="0"/>
              <a:t>y-axis is continuous measure (tumor size)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02A3E0CF-1B4A-6C4C-9804-10D5F00A37DD}"/>
              </a:ext>
            </a:extLst>
          </p:cNvPr>
          <p:cNvGrpSpPr/>
          <p:nvPr/>
        </p:nvGrpSpPr>
        <p:grpSpPr>
          <a:xfrm>
            <a:off x="4021054" y="2669322"/>
            <a:ext cx="297461" cy="395764"/>
            <a:chOff x="5912839" y="5395436"/>
            <a:chExt cx="297461" cy="395764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7C55F747-6B68-1543-BFA9-00BC74DAB857}"/>
                </a:ext>
              </a:extLst>
            </p:cNvPr>
            <p:cNvCxnSpPr>
              <a:cxnSpLocks/>
            </p:cNvCxnSpPr>
            <p:nvPr/>
          </p:nvCxnSpPr>
          <p:spPr>
            <a:xfrm>
              <a:off x="6061569" y="5403831"/>
              <a:ext cx="0" cy="387369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AF625337-8EE3-3049-93C1-A4A84AEFA0DB}"/>
                </a:ext>
              </a:extLst>
            </p:cNvPr>
            <p:cNvCxnSpPr>
              <a:cxnSpLocks/>
            </p:cNvCxnSpPr>
            <p:nvPr/>
          </p:nvCxnSpPr>
          <p:spPr>
            <a:xfrm>
              <a:off x="5912839" y="5395436"/>
              <a:ext cx="29746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F880C2A6-A8EC-8440-84F3-CA2FBD58422C}"/>
                </a:ext>
              </a:extLst>
            </p:cNvPr>
            <p:cNvCxnSpPr>
              <a:cxnSpLocks/>
            </p:cNvCxnSpPr>
            <p:nvPr/>
          </p:nvCxnSpPr>
          <p:spPr>
            <a:xfrm>
              <a:off x="5912839" y="5791200"/>
              <a:ext cx="29746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0C6B7DBA-EB2C-9341-8558-D9A955738582}"/>
              </a:ext>
            </a:extLst>
          </p:cNvPr>
          <p:cNvGrpSpPr/>
          <p:nvPr/>
        </p:nvGrpSpPr>
        <p:grpSpPr>
          <a:xfrm>
            <a:off x="4824824" y="3078714"/>
            <a:ext cx="297461" cy="395764"/>
            <a:chOff x="5912839" y="5395436"/>
            <a:chExt cx="297461" cy="395764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9C3B04FA-BC2F-A74A-828A-3F4DFA066E7C}"/>
                </a:ext>
              </a:extLst>
            </p:cNvPr>
            <p:cNvCxnSpPr>
              <a:cxnSpLocks/>
            </p:cNvCxnSpPr>
            <p:nvPr/>
          </p:nvCxnSpPr>
          <p:spPr>
            <a:xfrm>
              <a:off x="6061569" y="5403831"/>
              <a:ext cx="0" cy="387369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5631C9F4-EF2A-BE44-8264-D4A6CA117D69}"/>
                </a:ext>
              </a:extLst>
            </p:cNvPr>
            <p:cNvCxnSpPr>
              <a:cxnSpLocks/>
            </p:cNvCxnSpPr>
            <p:nvPr/>
          </p:nvCxnSpPr>
          <p:spPr>
            <a:xfrm>
              <a:off x="5912839" y="5395436"/>
              <a:ext cx="29746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E354C20-6122-3B49-8EAE-B66410C8146A}"/>
                </a:ext>
              </a:extLst>
            </p:cNvPr>
            <p:cNvCxnSpPr>
              <a:cxnSpLocks/>
            </p:cNvCxnSpPr>
            <p:nvPr/>
          </p:nvCxnSpPr>
          <p:spPr>
            <a:xfrm>
              <a:off x="5912839" y="5791200"/>
              <a:ext cx="29746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3" name="Title 1">
            <a:extLst>
              <a:ext uri="{FF2B5EF4-FFF2-40B4-BE49-F238E27FC236}">
                <a16:creationId xmlns:a16="http://schemas.microsoft.com/office/drawing/2014/main" id="{65383479-129C-2B41-9F34-E714DBC61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44562"/>
          </a:xfrm>
        </p:spPr>
        <p:txBody>
          <a:bodyPr/>
          <a:lstStyle/>
          <a:p>
            <a:r>
              <a:rPr lang="en-US" dirty="0"/>
              <a:t>Two-sample </a:t>
            </a:r>
            <a:r>
              <a:rPr lang="en-US" i="1" dirty="0"/>
              <a:t>t</a:t>
            </a:r>
            <a:r>
              <a:rPr lang="en-US" dirty="0"/>
              <a:t>-test (Student’s </a:t>
            </a:r>
            <a:r>
              <a:rPr lang="en-US" i="1" dirty="0"/>
              <a:t>t</a:t>
            </a:r>
            <a:r>
              <a:rPr lang="en-US" dirty="0"/>
              <a:t>-test)</a:t>
            </a:r>
          </a:p>
        </p:txBody>
      </p:sp>
    </p:spTree>
    <p:extLst>
      <p:ext uri="{BB962C8B-B14F-4D97-AF65-F5344CB8AC3E}">
        <p14:creationId xmlns:p14="http://schemas.microsoft.com/office/powerpoint/2010/main" val="3846160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52C83-22CF-3042-9EF2-CC2AB46ED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44562"/>
          </a:xfrm>
        </p:spPr>
        <p:txBody>
          <a:bodyPr/>
          <a:lstStyle/>
          <a:p>
            <a:r>
              <a:rPr lang="en-US" dirty="0"/>
              <a:t>Two-sample </a:t>
            </a:r>
            <a:r>
              <a:rPr lang="en-US" i="1" dirty="0"/>
              <a:t>t</a:t>
            </a:r>
            <a:r>
              <a:rPr lang="en-US" dirty="0"/>
              <a:t>-test (Student’s </a:t>
            </a:r>
            <a:r>
              <a:rPr lang="en-US" i="1" dirty="0"/>
              <a:t>t</a:t>
            </a:r>
            <a:r>
              <a:rPr lang="en-US" dirty="0"/>
              <a:t>-test)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084DCD-5B33-D141-8C2D-E0C5F4BAFA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44562"/>
            <a:ext cx="8229600" cy="5608638"/>
          </a:xfrm>
        </p:spPr>
        <p:txBody>
          <a:bodyPr>
            <a:normAutofit/>
          </a:bodyPr>
          <a:lstStyle/>
          <a:p>
            <a:r>
              <a:rPr lang="en-US" sz="2400" dirty="0"/>
              <a:t>The two-sample </a:t>
            </a:r>
            <a:r>
              <a:rPr lang="en-US" sz="2400" b="1" dirty="0"/>
              <a:t>t</a:t>
            </a:r>
            <a:r>
              <a:rPr lang="en-US" sz="2400" dirty="0"/>
              <a:t>-test is a comparison of the </a:t>
            </a:r>
            <a:r>
              <a:rPr lang="en-US" sz="2400" u="sng" dirty="0"/>
              <a:t>means</a:t>
            </a:r>
            <a:r>
              <a:rPr lang="en-US" sz="2400" dirty="0"/>
              <a:t> of </a:t>
            </a:r>
            <a:r>
              <a:rPr lang="en-US" sz="2400" u="sng" dirty="0"/>
              <a:t>two groups</a:t>
            </a:r>
            <a:r>
              <a:rPr lang="en-US" sz="2400" dirty="0"/>
              <a:t> of numeric values.</a:t>
            </a:r>
          </a:p>
          <a:p>
            <a:r>
              <a:rPr lang="en-US" sz="2400" dirty="0"/>
              <a:t>Appropriate for small sample sizes (&lt;~30 samples)</a:t>
            </a:r>
          </a:p>
          <a:p>
            <a:r>
              <a:rPr lang="en-US" sz="2400" dirty="0"/>
              <a:t>Student’s </a:t>
            </a:r>
            <a:r>
              <a:rPr lang="en-US" sz="2400" i="1" dirty="0"/>
              <a:t>t</a:t>
            </a:r>
            <a:r>
              <a:rPr lang="en-US" sz="2400" dirty="0"/>
              <a:t>-test assumes that the data in each group are </a:t>
            </a:r>
            <a:r>
              <a:rPr lang="en-US" sz="2400" u="sng" dirty="0"/>
              <a:t>normally distributed </a:t>
            </a:r>
            <a:r>
              <a:rPr lang="en-US" sz="2400" dirty="0"/>
              <a:t>and that their </a:t>
            </a:r>
            <a:r>
              <a:rPr lang="en-US" sz="2400" u="sng" dirty="0"/>
              <a:t>variances are equal</a:t>
            </a:r>
            <a:r>
              <a:rPr lang="en-US" sz="2400" dirty="0"/>
              <a:t>.</a:t>
            </a:r>
          </a:p>
          <a:p>
            <a:endParaRPr lang="en-US" sz="2400" dirty="0"/>
          </a:p>
          <a:p>
            <a:r>
              <a:rPr lang="en-US" sz="2400" dirty="0"/>
              <a:t>Example: We are interested in whether there is a difference in the average (mean) ozone concentration between gardens in the east and the west (note, </a:t>
            </a:r>
            <a:r>
              <a:rPr lang="en-US" sz="2400" u="sng" dirty="0"/>
              <a:t>two levels </a:t>
            </a:r>
            <a:r>
              <a:rPr lang="en-US" sz="2400" dirty="0"/>
              <a:t>of a categorical </a:t>
            </a:r>
            <a:r>
              <a:rPr lang="en-US" sz="2400" u="sng" dirty="0"/>
              <a:t>factor</a:t>
            </a:r>
            <a:r>
              <a:rPr lang="en-US" sz="2400" dirty="0"/>
              <a:t>).</a:t>
            </a:r>
          </a:p>
          <a:p>
            <a:endParaRPr lang="en-US" sz="2400" dirty="0"/>
          </a:p>
          <a:p>
            <a:pPr marL="0" indent="0">
              <a:buNone/>
            </a:pPr>
            <a:r>
              <a:rPr lang="en-US" sz="2400" dirty="0"/>
              <a:t>ozone &lt;- </a:t>
            </a:r>
            <a:r>
              <a:rPr lang="en-US" sz="2400" dirty="0" err="1">
                <a:solidFill>
                  <a:srgbClr val="C00000"/>
                </a:solidFill>
              </a:rPr>
              <a:t>read.csv</a:t>
            </a:r>
            <a:r>
              <a:rPr lang="en-US" sz="2400" dirty="0"/>
              <a:t>("</a:t>
            </a:r>
            <a:r>
              <a:rPr lang="en-US" sz="2400" dirty="0" err="1"/>
              <a:t>ozone.csv</a:t>
            </a:r>
            <a:r>
              <a:rPr lang="en-US" sz="2400" dirty="0"/>
              <a:t>")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C00000"/>
                </a:solidFill>
              </a:rPr>
              <a:t>glimpse</a:t>
            </a:r>
            <a:r>
              <a:rPr lang="en-US" sz="2400" dirty="0"/>
              <a:t>(ozone)</a:t>
            </a:r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1B9983-D13C-4545-9C3D-9743E25A725F}"/>
              </a:ext>
            </a:extLst>
          </p:cNvPr>
          <p:cNvSpPr txBox="1"/>
          <p:nvPr/>
        </p:nvSpPr>
        <p:spPr>
          <a:xfrm>
            <a:off x="4343400" y="5029200"/>
            <a:ext cx="4765600" cy="13234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/>
              <a:t>Observations: 20</a:t>
            </a:r>
          </a:p>
          <a:p>
            <a:r>
              <a:rPr lang="en-US" sz="1600" dirty="0"/>
              <a:t>Variables: 3</a:t>
            </a:r>
          </a:p>
          <a:p>
            <a:r>
              <a:rPr lang="en-US" sz="1600" dirty="0"/>
              <a:t>$ Ozone           	</a:t>
            </a:r>
            <a:r>
              <a:rPr lang="en-US" sz="1600" i="1" dirty="0"/>
              <a:t>&lt;</a:t>
            </a:r>
            <a:r>
              <a:rPr lang="en-US" sz="1600" i="1" dirty="0" err="1"/>
              <a:t>dbl</a:t>
            </a:r>
            <a:r>
              <a:rPr lang="en-US" sz="1600" i="1" dirty="0"/>
              <a:t>&gt; </a:t>
            </a:r>
            <a:r>
              <a:rPr lang="en-US" sz="1600" dirty="0"/>
              <a:t>61.7, 64.0, 72.4, 56.8,....</a:t>
            </a:r>
          </a:p>
          <a:p>
            <a:r>
              <a:rPr lang="en-US" sz="1600" dirty="0"/>
              <a:t>$ </a:t>
            </a:r>
            <a:r>
              <a:rPr lang="en-US" sz="1600" dirty="0" err="1"/>
              <a:t>Garden.location</a:t>
            </a:r>
            <a:r>
              <a:rPr lang="en-US" sz="1600" dirty="0"/>
              <a:t> 	</a:t>
            </a:r>
            <a:r>
              <a:rPr lang="en-US" sz="1600" i="1" dirty="0"/>
              <a:t>&lt;</a:t>
            </a:r>
            <a:r>
              <a:rPr lang="en-US" sz="1600" i="1" dirty="0" err="1"/>
              <a:t>fctr</a:t>
            </a:r>
            <a:r>
              <a:rPr lang="en-US" sz="1600" i="1" dirty="0"/>
              <a:t>&gt; </a:t>
            </a:r>
            <a:r>
              <a:rPr lang="en-US" sz="1600" dirty="0"/>
              <a:t>West, West, West, West....</a:t>
            </a:r>
          </a:p>
          <a:p>
            <a:r>
              <a:rPr lang="en-US" sz="1600" dirty="0"/>
              <a:t>$ </a:t>
            </a:r>
            <a:r>
              <a:rPr lang="en-US" sz="1600" dirty="0" err="1"/>
              <a:t>Garden.ID</a:t>
            </a:r>
            <a:r>
              <a:rPr lang="en-US" sz="1600" dirty="0"/>
              <a:t>       	</a:t>
            </a:r>
            <a:r>
              <a:rPr lang="en-US" sz="1600" i="1" dirty="0"/>
              <a:t>&lt;</a:t>
            </a:r>
            <a:r>
              <a:rPr lang="en-US" sz="1600" i="1" dirty="0" err="1"/>
              <a:t>fctr</a:t>
            </a:r>
            <a:r>
              <a:rPr lang="en-US" sz="1600" i="1" dirty="0"/>
              <a:t>&gt; </a:t>
            </a:r>
            <a:r>
              <a:rPr lang="en-US" sz="1600" dirty="0"/>
              <a:t>G1, G2, G3, G4, G5, G6,….</a:t>
            </a:r>
          </a:p>
        </p:txBody>
      </p:sp>
    </p:spTree>
    <p:extLst>
      <p:ext uri="{BB962C8B-B14F-4D97-AF65-F5344CB8AC3E}">
        <p14:creationId xmlns:p14="http://schemas.microsoft.com/office/powerpoint/2010/main" val="42462947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74749D-C0B3-A548-ACD3-722CE6C43F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81000"/>
            <a:ext cx="8229600" cy="6172200"/>
          </a:xfrm>
        </p:spPr>
        <p:txBody>
          <a:bodyPr/>
          <a:lstStyle/>
          <a:p>
            <a:r>
              <a:rPr lang="en-US" dirty="0"/>
              <a:t>As always in analyses, first plot the data</a:t>
            </a:r>
          </a:p>
          <a:p>
            <a:pPr marL="0" indent="0">
              <a:buNone/>
            </a:pPr>
            <a:endParaRPr lang="en-US" sz="2400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US" sz="2400" dirty="0" err="1">
                <a:solidFill>
                  <a:srgbClr val="C00000"/>
                </a:solidFill>
              </a:rPr>
              <a:t>ggplot</a:t>
            </a:r>
            <a:r>
              <a:rPr lang="en-US" sz="2400" dirty="0"/>
              <a:t>(ozone, </a:t>
            </a:r>
            <a:r>
              <a:rPr lang="en-US" sz="2400" dirty="0" err="1">
                <a:solidFill>
                  <a:srgbClr val="C00000"/>
                </a:solidFill>
              </a:rPr>
              <a:t>aes</a:t>
            </a:r>
            <a:r>
              <a:rPr lang="en-US" sz="2400" dirty="0"/>
              <a:t>(</a:t>
            </a:r>
            <a:r>
              <a:rPr lang="en-US" sz="2400" dirty="0">
                <a:solidFill>
                  <a:srgbClr val="00B050"/>
                </a:solidFill>
              </a:rPr>
              <a:t>x</a:t>
            </a:r>
            <a:r>
              <a:rPr lang="en-US" sz="2400" dirty="0"/>
              <a:t> = Ozone)) +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err="1">
                <a:solidFill>
                  <a:srgbClr val="C00000"/>
                </a:solidFill>
              </a:rPr>
              <a:t>geom_histogram</a:t>
            </a:r>
            <a:r>
              <a:rPr lang="en-US" sz="2400" dirty="0"/>
              <a:t>(</a:t>
            </a:r>
            <a:r>
              <a:rPr lang="en-US" sz="2400" dirty="0" err="1">
                <a:solidFill>
                  <a:srgbClr val="00B050"/>
                </a:solidFill>
              </a:rPr>
              <a:t>binwidth</a:t>
            </a:r>
            <a:r>
              <a:rPr lang="en-US" sz="2400" dirty="0"/>
              <a:t> = </a:t>
            </a:r>
            <a:r>
              <a:rPr lang="en-US" sz="2400" dirty="0">
                <a:solidFill>
                  <a:srgbClr val="7030A0"/>
                </a:solidFill>
              </a:rPr>
              <a:t>10</a:t>
            </a:r>
            <a:r>
              <a:rPr lang="en-US" sz="2400" dirty="0"/>
              <a:t>) +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err="1">
                <a:solidFill>
                  <a:srgbClr val="C00000"/>
                </a:solidFill>
              </a:rPr>
              <a:t>facet_wrap</a:t>
            </a:r>
            <a:r>
              <a:rPr lang="en-US" sz="2400" dirty="0"/>
              <a:t>(~ </a:t>
            </a:r>
            <a:r>
              <a:rPr lang="en-US" sz="2400" dirty="0" err="1"/>
              <a:t>Garden.location</a:t>
            </a:r>
            <a:r>
              <a:rPr lang="en-US" sz="2400" dirty="0"/>
              <a:t>, </a:t>
            </a:r>
            <a:r>
              <a:rPr lang="en-US" sz="2400" dirty="0" err="1">
                <a:solidFill>
                  <a:srgbClr val="00B050"/>
                </a:solidFill>
              </a:rPr>
              <a:t>ncol</a:t>
            </a:r>
            <a:r>
              <a:rPr lang="en-US" sz="2400" dirty="0"/>
              <a:t> = </a:t>
            </a:r>
            <a:r>
              <a:rPr lang="en-US" sz="2400" dirty="0">
                <a:solidFill>
                  <a:srgbClr val="7030A0"/>
                </a:solidFill>
              </a:rPr>
              <a:t>1</a:t>
            </a:r>
            <a:r>
              <a:rPr lang="en-US" sz="2400" dirty="0"/>
              <a:t>) +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err="1">
                <a:solidFill>
                  <a:srgbClr val="C00000"/>
                </a:solidFill>
              </a:rPr>
              <a:t>theme_bw</a:t>
            </a:r>
            <a:r>
              <a:rPr lang="en-US" sz="2400" dirty="0"/>
              <a:t>()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Based on the plots, we’ll assume normality </a:t>
            </a:r>
          </a:p>
          <a:p>
            <a:pPr marL="0" indent="0">
              <a:buNone/>
            </a:pPr>
            <a:r>
              <a:rPr lang="en-US" sz="2400" dirty="0"/>
              <a:t>and equal variance assumptions are met (for now).</a:t>
            </a:r>
          </a:p>
          <a:p>
            <a:pPr marL="0" indent="0">
              <a:buNone/>
            </a:pPr>
            <a:r>
              <a:rPr lang="en-US" sz="2400" dirty="0"/>
              <a:t> </a:t>
            </a:r>
          </a:p>
          <a:p>
            <a:r>
              <a:rPr lang="en-US" sz="2400" dirty="0"/>
              <a:t>Second reason to plot data vertically, is to gauge approximate position of </a:t>
            </a:r>
            <a:r>
              <a:rPr lang="en-US" sz="2400" u="sng" dirty="0"/>
              <a:t>means</a:t>
            </a:r>
            <a:r>
              <a:rPr lang="en-US" sz="2400" dirty="0"/>
              <a:t> (we are testing for difference in means)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F1C8D8-D039-6F4C-BAB7-36355F48BB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9400" y="685800"/>
            <a:ext cx="2514600" cy="33528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43A0EB4-437B-B946-A2E5-88AB7C183A3D}"/>
              </a:ext>
            </a:extLst>
          </p:cNvPr>
          <p:cNvSpPr/>
          <p:nvPr/>
        </p:nvSpPr>
        <p:spPr>
          <a:xfrm>
            <a:off x="3894571" y="5715000"/>
            <a:ext cx="135485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H</a:t>
            </a:r>
            <a:r>
              <a:rPr lang="en-US" sz="2000" baseline="-25000" dirty="0"/>
              <a:t>o</a:t>
            </a:r>
            <a:r>
              <a:rPr lang="en-US" sz="2000" dirty="0"/>
              <a:t>: </a:t>
            </a:r>
            <a:r>
              <a:rPr lang="en-US" sz="2000" i="1" dirty="0"/>
              <a:t>μ</a:t>
            </a:r>
            <a:r>
              <a:rPr lang="en-US" sz="2000" baseline="-25000" dirty="0"/>
              <a:t>1</a:t>
            </a:r>
            <a:r>
              <a:rPr lang="en-US" sz="2000" dirty="0"/>
              <a:t> = </a:t>
            </a:r>
            <a:r>
              <a:rPr lang="en-US" sz="2000" i="1" dirty="0"/>
              <a:t>μ</a:t>
            </a:r>
            <a:r>
              <a:rPr lang="en-US" sz="2000" baseline="-25000" dirty="0"/>
              <a:t>2</a:t>
            </a:r>
            <a:endParaRPr lang="en-US" sz="2000" dirty="0"/>
          </a:p>
          <a:p>
            <a:r>
              <a:rPr lang="en-US" sz="2000" dirty="0"/>
              <a:t>H</a:t>
            </a:r>
            <a:r>
              <a:rPr lang="en-US" sz="2000" baseline="-25000" dirty="0"/>
              <a:t>a</a:t>
            </a:r>
            <a:r>
              <a:rPr lang="en-US" sz="2000" dirty="0"/>
              <a:t>: </a:t>
            </a:r>
            <a:r>
              <a:rPr lang="en-US" sz="2000" i="1" dirty="0"/>
              <a:t>μ</a:t>
            </a:r>
            <a:r>
              <a:rPr lang="en-US" sz="2000" baseline="-25000" dirty="0"/>
              <a:t>1 </a:t>
            </a:r>
            <a:r>
              <a:rPr lang="en-US" sz="2000" dirty="0">
                <a:latin typeface="ＭＳ ゴシック"/>
                <a:ea typeface="ＭＳ ゴシック"/>
                <a:cs typeface="ＭＳ ゴシック"/>
              </a:rPr>
              <a:t>≠</a:t>
            </a:r>
            <a:r>
              <a:rPr lang="en-US" sz="2000" dirty="0"/>
              <a:t> </a:t>
            </a:r>
            <a:r>
              <a:rPr lang="en-US" sz="2000" i="1" dirty="0"/>
              <a:t>μ</a:t>
            </a:r>
            <a:r>
              <a:rPr lang="en-US" sz="2000" baseline="-25000" dirty="0"/>
              <a:t>2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7912167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42B25B-91C9-284B-831E-E7AD0EC9C5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228600"/>
            <a:ext cx="8534400" cy="6324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# Do a </a:t>
            </a:r>
            <a:r>
              <a:rPr lang="en-US" dirty="0" err="1"/>
              <a:t>t.test</a:t>
            </a:r>
            <a:r>
              <a:rPr lang="en-US" dirty="0"/>
              <a:t> now....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>
                <a:solidFill>
                  <a:srgbClr val="C00000"/>
                </a:solidFill>
              </a:rPr>
              <a:t>t.test</a:t>
            </a:r>
            <a:r>
              <a:rPr lang="en-US" dirty="0"/>
              <a:t>(Ozone ~ </a:t>
            </a:r>
            <a:r>
              <a:rPr lang="en-US" dirty="0" err="1"/>
              <a:t>Garden.location</a:t>
            </a:r>
            <a:r>
              <a:rPr lang="en-US" dirty="0"/>
              <a:t>, </a:t>
            </a:r>
            <a:r>
              <a:rPr lang="en-US" dirty="0">
                <a:solidFill>
                  <a:srgbClr val="00B050"/>
                </a:solidFill>
              </a:rPr>
              <a:t>data</a:t>
            </a:r>
            <a:r>
              <a:rPr lang="en-US" dirty="0"/>
              <a:t> = ozone)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000" dirty="0"/>
              <a:t>## Welch Two Sample t-test	</a:t>
            </a:r>
            <a:r>
              <a:rPr lang="en-US" sz="2000" dirty="0">
                <a:solidFill>
                  <a:srgbClr val="7030A0"/>
                </a:solidFill>
              </a:rPr>
              <a:t>#</a:t>
            </a:r>
            <a:r>
              <a:rPr lang="en-US" sz="2000" dirty="0">
                <a:solidFill>
                  <a:srgbClr val="7030A0"/>
                </a:solidFill>
                <a:hlinkClick r:id="rId3"/>
              </a:rPr>
              <a:t>what happened to Student’s t-test</a:t>
            </a:r>
            <a:r>
              <a:rPr lang="en-US" sz="2000" dirty="0">
                <a:solidFill>
                  <a:srgbClr val="7030A0"/>
                </a:solidFill>
              </a:rPr>
              <a:t>?</a:t>
            </a:r>
          </a:p>
          <a:p>
            <a:pPr marL="0" indent="0">
              <a:buNone/>
            </a:pPr>
            <a:r>
              <a:rPr lang="en-US" sz="2000" dirty="0"/>
              <a:t>##</a:t>
            </a:r>
          </a:p>
          <a:p>
            <a:pPr marL="0" indent="0">
              <a:buNone/>
            </a:pPr>
            <a:r>
              <a:rPr lang="en-US" sz="2000" dirty="0"/>
              <a:t>## data: Ozone by </a:t>
            </a:r>
            <a:r>
              <a:rPr lang="en-US" sz="2000" dirty="0" err="1"/>
              <a:t>Garden.location</a:t>
            </a:r>
            <a:endParaRPr lang="en-US" sz="2000" dirty="0"/>
          </a:p>
          <a:p>
            <a:pPr marL="0" indent="0">
              <a:buNone/>
            </a:pPr>
            <a:r>
              <a:rPr lang="en-US" sz="2000" dirty="0"/>
              <a:t>## t = 4.2363, </a:t>
            </a:r>
            <a:r>
              <a:rPr lang="en-US" sz="2000" dirty="0" err="1"/>
              <a:t>df</a:t>
            </a:r>
            <a:r>
              <a:rPr lang="en-US" sz="2000" dirty="0"/>
              <a:t> = 17.656, p-value = 0.0005159</a:t>
            </a:r>
          </a:p>
          <a:p>
            <a:pPr marL="0" indent="0">
              <a:buNone/>
            </a:pPr>
            <a:r>
              <a:rPr lang="en-US" sz="2000" dirty="0"/>
              <a:t>## alternative hypothesis: true difference in means is not equal to 0</a:t>
            </a:r>
          </a:p>
          <a:p>
            <a:pPr marL="0" indent="0">
              <a:buNone/>
            </a:pPr>
            <a:r>
              <a:rPr lang="en-US" sz="2000" dirty="0"/>
              <a:t>## 95 percent confidence interval: 	</a:t>
            </a:r>
            <a:r>
              <a:rPr lang="en-US" sz="2000" dirty="0">
                <a:solidFill>
                  <a:srgbClr val="7030A0"/>
                </a:solidFill>
              </a:rPr>
              <a:t>#interval of the </a:t>
            </a:r>
            <a:r>
              <a:rPr lang="en-US" sz="2000" i="1" dirty="0">
                <a:solidFill>
                  <a:srgbClr val="7030A0"/>
                </a:solidFill>
              </a:rPr>
              <a:t>difference</a:t>
            </a:r>
            <a:r>
              <a:rPr lang="en-US" sz="2000" dirty="0">
                <a:solidFill>
                  <a:srgbClr val="7030A0"/>
                </a:solidFill>
              </a:rPr>
              <a:t> in means</a:t>
            </a:r>
          </a:p>
          <a:p>
            <a:pPr marL="0" indent="0">
              <a:buNone/>
            </a:pPr>
            <a:r>
              <a:rPr lang="en-US" sz="2000" dirty="0"/>
              <a:t>## 8.094171 24.065829</a:t>
            </a:r>
          </a:p>
          <a:p>
            <a:pPr marL="0" indent="0">
              <a:buNone/>
            </a:pPr>
            <a:r>
              <a:rPr lang="en-US" sz="2000" dirty="0"/>
              <a:t>## sample estimates:</a:t>
            </a:r>
          </a:p>
          <a:p>
            <a:pPr marL="0" indent="0">
              <a:buNone/>
            </a:pPr>
            <a:r>
              <a:rPr lang="en-US" sz="2000" dirty="0"/>
              <a:t>## mean in group East mean in group West</a:t>
            </a:r>
          </a:p>
          <a:p>
            <a:pPr marL="0" indent="0">
              <a:buNone/>
            </a:pPr>
            <a:r>
              <a:rPr lang="en-US" sz="2000" dirty="0"/>
              <a:t>## 		77.34 		61.26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1483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7B02C0-800E-6540-809F-3178A23D4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28600"/>
            <a:ext cx="8229600" cy="6324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# Do a </a:t>
            </a:r>
            <a:r>
              <a:rPr lang="en-US" sz="2400" dirty="0" err="1"/>
              <a:t>t.test</a:t>
            </a:r>
            <a:r>
              <a:rPr lang="en-US" sz="2400" dirty="0"/>
              <a:t> now....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 err="1">
                <a:solidFill>
                  <a:srgbClr val="C00000"/>
                </a:solidFill>
              </a:rPr>
              <a:t>t.test</a:t>
            </a:r>
            <a:r>
              <a:rPr lang="en-US" sz="2400" dirty="0"/>
              <a:t>(Ozone ~ </a:t>
            </a:r>
            <a:r>
              <a:rPr lang="en-US" sz="2400" dirty="0" err="1"/>
              <a:t>Garden.location</a:t>
            </a:r>
            <a:r>
              <a:rPr lang="en-US" sz="2400" dirty="0"/>
              <a:t>, </a:t>
            </a:r>
            <a:r>
              <a:rPr lang="en-US" sz="2400" dirty="0">
                <a:solidFill>
                  <a:srgbClr val="00B050"/>
                </a:solidFill>
              </a:rPr>
              <a:t>data</a:t>
            </a:r>
            <a:r>
              <a:rPr lang="en-US" sz="2400" dirty="0"/>
              <a:t> = ozone)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u="sng" dirty="0"/>
              <a:t>What might we report in a manuscript</a:t>
            </a:r>
            <a:r>
              <a:rPr lang="en-US" dirty="0"/>
              <a:t>?</a:t>
            </a:r>
          </a:p>
          <a:p>
            <a:pPr marL="0" indent="0">
              <a:buNone/>
            </a:pPr>
            <a:r>
              <a:rPr lang="en-US" sz="2600" dirty="0">
                <a:solidFill>
                  <a:srgbClr val="7030A0"/>
                </a:solidFill>
              </a:rPr>
              <a:t>“We tested the hypothesis that concentration of ozone differed between locations in the city. Locations in the east had higher ozone concentrations (mean = 77.3 units) than those in the west (mean = 61.3 units; t = 4.2, df = 17.7, p-value = 0.0005)”.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638577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F8FEB-64AD-4A44-903B-24D57FAF4A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BEFDEE-8EDB-114A-938B-CA5EFF0479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Never start an analysis with statistical tests. </a:t>
            </a:r>
            <a:r>
              <a:rPr lang="en-US" dirty="0">
                <a:solidFill>
                  <a:srgbClr val="00B050"/>
                </a:solidFill>
              </a:rPr>
              <a:t>Always start an analysis with a figure</a:t>
            </a:r>
            <a:r>
              <a:rPr lang="en-US" dirty="0"/>
              <a:t>.</a:t>
            </a:r>
          </a:p>
          <a:p>
            <a:r>
              <a:rPr lang="en-US" dirty="0"/>
              <a:t>Once you’ve made a figure, you embark on translating the hypothesis you are testing into a statistical model and this model into R language.</a:t>
            </a:r>
          </a:p>
          <a:p>
            <a:r>
              <a:rPr lang="en-US" dirty="0"/>
              <a:t>Assess assumptions of statistical model, then interpret results (data should meet assumptions before any interpretation is valid); </a:t>
            </a:r>
            <a:r>
              <a:rPr lang="en-US" dirty="0">
                <a:solidFill>
                  <a:srgbClr val="0432FF"/>
                </a:solidFill>
              </a:rPr>
              <a:t>test statistic</a:t>
            </a:r>
            <a:r>
              <a:rPr lang="en-US" dirty="0"/>
              <a:t> and associated </a:t>
            </a:r>
            <a:r>
              <a:rPr lang="en-US" dirty="0">
                <a:solidFill>
                  <a:srgbClr val="0432FF"/>
                </a:solidFill>
              </a:rPr>
              <a:t>P-value</a:t>
            </a:r>
          </a:p>
          <a:p>
            <a:r>
              <a:rPr lang="en-US" dirty="0"/>
              <a:t>The final step is to integrate the modelling results into your original figure—a process some of you may know as adding predicted or fitted lines (or points) to your graph.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61632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36C713-DF1A-B64C-926E-008F671CB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6417"/>
            <a:ext cx="8229600" cy="944562"/>
          </a:xfrm>
        </p:spPr>
        <p:txBody>
          <a:bodyPr/>
          <a:lstStyle/>
          <a:p>
            <a:r>
              <a:rPr lang="en-US" dirty="0"/>
              <a:t>Practice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1E5A3A-35E2-E843-8500-2E8BC94396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950978"/>
            <a:ext cx="8229600" cy="5602221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Divide into 4 groups of 4-6 people</a:t>
            </a:r>
          </a:p>
          <a:p>
            <a:r>
              <a:rPr lang="en-US" dirty="0"/>
              <a:t>Analyze one of the assigned questions using the tools we have learned: </a:t>
            </a:r>
            <a:r>
              <a:rPr lang="en-US" i="1" dirty="0" err="1">
                <a:solidFill>
                  <a:schemeClr val="accent6">
                    <a:lumMod val="75000"/>
                  </a:schemeClr>
                </a:solidFill>
              </a:rPr>
              <a:t>readr</a:t>
            </a:r>
            <a:r>
              <a:rPr lang="en-US" i="1" dirty="0">
                <a:solidFill>
                  <a:schemeClr val="accent6">
                    <a:lumMod val="75000"/>
                  </a:schemeClr>
                </a:solidFill>
              </a:rPr>
              <a:t>,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i="1" dirty="0" err="1">
                <a:solidFill>
                  <a:schemeClr val="accent6">
                    <a:lumMod val="75000"/>
                  </a:schemeClr>
                </a:solidFill>
              </a:rPr>
              <a:t>tidyr</a:t>
            </a:r>
            <a:r>
              <a:rPr lang="en-US" i="1" dirty="0">
                <a:solidFill>
                  <a:schemeClr val="accent6">
                    <a:lumMod val="75000"/>
                  </a:schemeClr>
                </a:solidFill>
              </a:rPr>
              <a:t>, </a:t>
            </a:r>
            <a:r>
              <a:rPr lang="en-US" i="1" dirty="0" err="1">
                <a:solidFill>
                  <a:schemeClr val="accent6">
                    <a:lumMod val="75000"/>
                  </a:schemeClr>
                </a:solidFill>
              </a:rPr>
              <a:t>dplyr</a:t>
            </a:r>
            <a:r>
              <a:rPr lang="en-US" i="1" dirty="0">
                <a:solidFill>
                  <a:schemeClr val="accent6">
                    <a:lumMod val="75000"/>
                  </a:schemeClr>
                </a:solidFill>
              </a:rPr>
              <a:t>, ggplot2</a:t>
            </a:r>
          </a:p>
          <a:p>
            <a:pPr lvl="1"/>
            <a:r>
              <a:rPr lang="en-US" dirty="0"/>
              <a:t>Make a new empty folder </a:t>
            </a:r>
          </a:p>
          <a:p>
            <a:pPr lvl="2"/>
            <a:r>
              <a:rPr lang="en-US" dirty="0"/>
              <a:t>new </a:t>
            </a:r>
            <a:r>
              <a:rPr lang="en-US" dirty="0" err="1">
                <a:solidFill>
                  <a:srgbClr val="0432FF"/>
                </a:solidFill>
              </a:rPr>
              <a:t>R.proj</a:t>
            </a:r>
            <a:r>
              <a:rPr lang="en-US" dirty="0">
                <a:solidFill>
                  <a:srgbClr val="0432FF"/>
                </a:solidFill>
              </a:rPr>
              <a:t> file</a:t>
            </a:r>
          </a:p>
          <a:p>
            <a:pPr lvl="2"/>
            <a:r>
              <a:rPr lang="en-US" dirty="0"/>
              <a:t>new R script file</a:t>
            </a:r>
          </a:p>
          <a:p>
            <a:pPr lvl="2"/>
            <a:r>
              <a:rPr lang="en-US" dirty="0"/>
              <a:t>copy of the example data file for importing</a:t>
            </a:r>
          </a:p>
          <a:p>
            <a:pPr lvl="1"/>
            <a:r>
              <a:rPr lang="en-US" dirty="0"/>
              <a:t>Should have a fully-contained example</a:t>
            </a:r>
          </a:p>
          <a:p>
            <a:pPr lvl="1"/>
            <a:r>
              <a:rPr lang="en-US" dirty="0"/>
              <a:t>Reformat and ‘tidy’ the data as needed (review ‘</a:t>
            </a:r>
            <a:r>
              <a:rPr lang="en-US" dirty="0">
                <a:hlinkClick r:id="rId3"/>
              </a:rPr>
              <a:t>stacking</a:t>
            </a:r>
            <a:r>
              <a:rPr lang="en-US" dirty="0"/>
              <a:t>’ data)</a:t>
            </a:r>
          </a:p>
          <a:p>
            <a:pPr lvl="1"/>
            <a:r>
              <a:rPr lang="en-US" dirty="0"/>
              <a:t>Make </a:t>
            </a:r>
            <a:r>
              <a:rPr lang="en-US" dirty="0">
                <a:solidFill>
                  <a:srgbClr val="0432FF"/>
                </a:solidFill>
              </a:rPr>
              <a:t>two</a:t>
            </a:r>
            <a:r>
              <a:rPr lang="en-US" dirty="0"/>
              <a:t> different graphical depictions of the answer</a:t>
            </a:r>
          </a:p>
          <a:p>
            <a:pPr lvl="1"/>
            <a:r>
              <a:rPr lang="en-US" dirty="0"/>
              <a:t>Produce a t-test for the comparison</a:t>
            </a:r>
          </a:p>
          <a:p>
            <a:pPr lvl="1"/>
            <a:r>
              <a:rPr lang="en-US" dirty="0"/>
              <a:t>Give a fully annotated ‘results’ statement (Beckerman p. 102 for chi-square reporting example; change so it is appropriate for t-test)  </a:t>
            </a:r>
          </a:p>
          <a:p>
            <a:r>
              <a:rPr lang="en-US" dirty="0"/>
              <a:t>Group will present to the class with a fully reproducible example (full R script execution; results statement at bottom of script).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60268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B21D5-75E9-E44B-B09E-5E074AE02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t-test Practice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6A3E58-2CA2-4F42-8B0F-CDBC3C0EE6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700" y="1066800"/>
            <a:ext cx="8610600" cy="5410200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/>
              <a:t>If data are not long format (stacked), you will need to reformat data first: 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0432FF"/>
                </a:solidFill>
              </a:rPr>
              <a:t>library(</a:t>
            </a:r>
            <a:r>
              <a:rPr lang="en-US" dirty="0" err="1">
                <a:solidFill>
                  <a:srgbClr val="0432FF"/>
                </a:solidFill>
              </a:rPr>
              <a:t>tidyr</a:t>
            </a:r>
            <a:r>
              <a:rPr lang="en-US" dirty="0">
                <a:solidFill>
                  <a:srgbClr val="0432FF"/>
                </a:solidFill>
              </a:rPr>
              <a:t>)</a:t>
            </a:r>
          </a:p>
          <a:p>
            <a:pPr marL="0" indent="0">
              <a:buNone/>
            </a:pPr>
            <a:r>
              <a:rPr lang="en-US" dirty="0">
                <a:solidFill>
                  <a:srgbClr val="0432FF"/>
                </a:solidFill>
              </a:rPr>
              <a:t>?</a:t>
            </a:r>
            <a:r>
              <a:rPr lang="en-US" dirty="0" err="1">
                <a:solidFill>
                  <a:srgbClr val="0432FF"/>
                </a:solidFill>
              </a:rPr>
              <a:t>pivot_longer</a:t>
            </a:r>
            <a:r>
              <a:rPr lang="en-US" dirty="0">
                <a:solidFill>
                  <a:srgbClr val="0432FF"/>
                </a:solidFill>
              </a:rPr>
              <a:t>	</a:t>
            </a:r>
            <a:r>
              <a:rPr lang="en-US" dirty="0"/>
              <a:t> #for basic help</a:t>
            </a:r>
            <a:endParaRPr lang="en-US" dirty="0">
              <a:solidFill>
                <a:srgbClr val="0432FF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0432FF"/>
                </a:solidFill>
              </a:rPr>
              <a:t>vignette("pivot")         </a:t>
            </a:r>
            <a:r>
              <a:rPr lang="en-US" dirty="0"/>
              <a:t>#for examples and explanation</a:t>
            </a:r>
          </a:p>
          <a:p>
            <a:pPr marL="0" indent="0">
              <a:buNone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Does taking ‘Alpha Brain’ improve memory?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Does US or Japan produce cars with higher gas mileage?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Does cholesterol differ between genders?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Does where you live (location) influence baseline glucose?</a:t>
            </a:r>
          </a:p>
        </p:txBody>
      </p:sp>
    </p:spTree>
    <p:extLst>
      <p:ext uri="{BB962C8B-B14F-4D97-AF65-F5344CB8AC3E}">
        <p14:creationId xmlns:p14="http://schemas.microsoft.com/office/powerpoint/2010/main" val="26452154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8524B-1190-7B4A-AB5F-8BEF740F4D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1423"/>
            <a:ext cx="8229600" cy="944562"/>
          </a:xfrm>
        </p:spPr>
        <p:txBody>
          <a:bodyPr>
            <a:normAutofit fontScale="90000"/>
          </a:bodyPr>
          <a:lstStyle/>
          <a:p>
            <a:r>
              <a:rPr lang="en-US" dirty="0"/>
              <a:t>Review of Stacking Wide Data (if needed)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25DF0E-9333-214C-99D5-948C9C36E44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80" t="12222" r="13836" b="60000"/>
          <a:stretch/>
        </p:blipFill>
        <p:spPr>
          <a:xfrm>
            <a:off x="838200" y="3493416"/>
            <a:ext cx="5498592" cy="3124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BF9D0DF-330C-4340-B155-624B63FCBFF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79" t="35555" r="10375" b="43334"/>
          <a:stretch/>
        </p:blipFill>
        <p:spPr>
          <a:xfrm>
            <a:off x="381000" y="762000"/>
            <a:ext cx="7074570" cy="27432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491112A-22E5-244E-BA8C-A62F54403637}"/>
              </a:ext>
            </a:extLst>
          </p:cNvPr>
          <p:cNvSpPr txBox="1"/>
          <p:nvPr/>
        </p:nvSpPr>
        <p:spPr>
          <a:xfrm>
            <a:off x="6248400" y="4235777"/>
            <a:ext cx="289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 week/rank data are stacked on top of each other.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B381F6-11EE-9E4D-84B7-FEF4DCC1A97E}"/>
              </a:ext>
            </a:extLst>
          </p:cNvPr>
          <p:cNvSpPr txBox="1"/>
          <p:nvPr/>
        </p:nvSpPr>
        <p:spPr>
          <a:xfrm>
            <a:off x="6019800" y="1143000"/>
            <a:ext cx="1295400" cy="182880"/>
          </a:xfrm>
          <a:prstGeom prst="rect">
            <a:avLst/>
          </a:prstGeom>
          <a:noFill/>
          <a:ln w="25400">
            <a:solidFill>
              <a:srgbClr val="0432FF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C5D132A-26F1-8B47-9FBA-AE0EBD0B1399}"/>
              </a:ext>
            </a:extLst>
          </p:cNvPr>
          <p:cNvCxnSpPr>
            <a:cxnSpLocks/>
            <a:stCxn id="3" idx="3"/>
          </p:cNvCxnSpPr>
          <p:nvPr/>
        </p:nvCxnSpPr>
        <p:spPr>
          <a:xfrm flipH="1">
            <a:off x="6248400" y="1234440"/>
            <a:ext cx="1066800" cy="2804160"/>
          </a:xfrm>
          <a:prstGeom prst="straightConnector1">
            <a:avLst/>
          </a:prstGeom>
          <a:ln>
            <a:solidFill>
              <a:srgbClr val="0432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136646C-53D5-FE43-8FC9-E3323D568CFF}"/>
              </a:ext>
            </a:extLst>
          </p:cNvPr>
          <p:cNvSpPr txBox="1"/>
          <p:nvPr/>
        </p:nvSpPr>
        <p:spPr>
          <a:xfrm>
            <a:off x="5917692" y="3779048"/>
            <a:ext cx="254508" cy="548640"/>
          </a:xfrm>
          <a:prstGeom prst="rect">
            <a:avLst/>
          </a:prstGeom>
          <a:noFill/>
          <a:ln w="25400">
            <a:solidFill>
              <a:srgbClr val="0432FF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3ACF3DC-ADBC-8029-E971-ED93FEEC0C60}"/>
              </a:ext>
            </a:extLst>
          </p:cNvPr>
          <p:cNvSpPr txBox="1"/>
          <p:nvPr/>
        </p:nvSpPr>
        <p:spPr>
          <a:xfrm>
            <a:off x="6248400" y="5140288"/>
            <a:ext cx="2743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Only data in ‘wide’ format need to be made ‘long’. </a:t>
            </a:r>
            <a:r>
              <a:rPr lang="en-US" dirty="0">
                <a:solidFill>
                  <a:srgbClr val="0432FF"/>
                </a:solidFill>
              </a:rPr>
              <a:t>If data are already ‘long’, nothing needs to be done.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97872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ED961B-A78E-FCBD-879A-AF3DBC3B2D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Example stacking mileage data: </a:t>
            </a:r>
            <a:r>
              <a:rPr lang="en-US" dirty="0" err="1">
                <a:solidFill>
                  <a:srgbClr val="00B050"/>
                </a:solidFill>
              </a:rPr>
              <a:t>data_gasmileage.csv</a:t>
            </a:r>
            <a:endParaRPr lang="en-US" dirty="0">
              <a:solidFill>
                <a:srgbClr val="00B050"/>
              </a:solidFill>
            </a:endParaRPr>
          </a:p>
          <a:p>
            <a:pPr marL="0" indent="0">
              <a:buNone/>
            </a:pPr>
            <a:r>
              <a:rPr lang="en-US" dirty="0"/>
              <a:t>This is question 2 from today’s practice set.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data %&gt;% </a:t>
            </a:r>
            <a:r>
              <a:rPr lang="en-US" dirty="0" err="1"/>
              <a:t>pivot_longer</a:t>
            </a:r>
            <a:r>
              <a:rPr lang="en-US" dirty="0"/>
              <a:t>(cols=c('USA', 'Japan'),</a:t>
            </a:r>
          </a:p>
          <a:p>
            <a:pPr marL="0" indent="0">
              <a:buNone/>
            </a:pPr>
            <a:r>
              <a:rPr lang="en-US" dirty="0"/>
              <a:t>                    </a:t>
            </a:r>
            <a:r>
              <a:rPr lang="en-US" dirty="0" err="1"/>
              <a:t>names_to</a:t>
            </a:r>
            <a:r>
              <a:rPr lang="en-US" dirty="0"/>
              <a:t>='country',</a:t>
            </a:r>
          </a:p>
          <a:p>
            <a:pPr marL="0" indent="0">
              <a:buNone/>
            </a:pPr>
            <a:r>
              <a:rPr lang="en-US" dirty="0"/>
              <a:t>                    </a:t>
            </a:r>
            <a:r>
              <a:rPr lang="en-US" dirty="0" err="1"/>
              <a:t>values_to</a:t>
            </a:r>
            <a:r>
              <a:rPr lang="en-US" dirty="0"/>
              <a:t>='mpg')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36378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B21D5-75E9-E44B-B09E-5E074AE02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t-test Practice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6A3E58-2CA2-4F42-8B0F-CDBC3C0EE6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700" y="1371600"/>
            <a:ext cx="8610600" cy="510540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Does taking ‘Alpha Brain’ improve memory?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Which country (US or Japan) produces cars with higher gas mileage?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Does cholesterol differ between genders?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How does where you live (location) influence baseline glucose?</a:t>
            </a:r>
          </a:p>
        </p:txBody>
      </p:sp>
    </p:spTree>
    <p:extLst>
      <p:ext uri="{BB962C8B-B14F-4D97-AF65-F5344CB8AC3E}">
        <p14:creationId xmlns:p14="http://schemas.microsoft.com/office/powerpoint/2010/main" val="19939460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52400" y="152400"/>
            <a:ext cx="2362200" cy="792162"/>
          </a:xfr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txBody>
          <a:bodyPr/>
          <a:lstStyle/>
          <a:p>
            <a:r>
              <a:rPr lang="en-US" dirty="0"/>
              <a:t>t-test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2133600" y="198437"/>
            <a:ext cx="6400800" cy="944563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sz="2000" dirty="0"/>
              <a:t>Checks if means of </a:t>
            </a:r>
            <a:r>
              <a:rPr lang="en-US" sz="2000" dirty="0">
                <a:solidFill>
                  <a:srgbClr val="0000FF"/>
                </a:solidFill>
              </a:rPr>
              <a:t>two</a:t>
            </a:r>
            <a:r>
              <a:rPr lang="en-US" sz="2000" dirty="0"/>
              <a:t> groups are significantly different from each other at a defined confidence level</a:t>
            </a:r>
          </a:p>
        </p:txBody>
      </p:sp>
      <p:pic>
        <p:nvPicPr>
          <p:cNvPr id="18" name="Picture 17" descr="ttest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0047" y="2357561"/>
            <a:ext cx="4036853" cy="4048454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2925197" y="1288615"/>
            <a:ext cx="5257800" cy="9233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“There was a significant difference (0.99 minutes) in mean blood-clotting times between patients given drug B and those given drug G (t</a:t>
            </a:r>
            <a:r>
              <a:rPr lang="en-US" baseline="-25000" dirty="0"/>
              <a:t>11</a:t>
            </a:r>
            <a:r>
              <a:rPr lang="en-US" dirty="0"/>
              <a:t> = 2.55, P = 0.03).”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419600" y="6178101"/>
            <a:ext cx="22689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Different, but equally valid way </a:t>
            </a:r>
          </a:p>
          <a:p>
            <a:r>
              <a:rPr lang="en-US" sz="1200" dirty="0"/>
              <a:t>of plotting the data.</a:t>
            </a:r>
          </a:p>
        </p:txBody>
      </p:sp>
      <p:sp>
        <p:nvSpPr>
          <p:cNvPr id="3" name="Rectangle 2"/>
          <p:cNvSpPr/>
          <p:nvPr/>
        </p:nvSpPr>
        <p:spPr>
          <a:xfrm>
            <a:off x="688607" y="1143000"/>
            <a:ext cx="136982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</a:t>
            </a:r>
            <a:r>
              <a:rPr lang="en-US" baseline="-25000" dirty="0"/>
              <a:t>o</a:t>
            </a:r>
            <a:r>
              <a:rPr lang="en-US" dirty="0"/>
              <a:t>: </a:t>
            </a:r>
            <a:r>
              <a:rPr lang="en-US" i="1" dirty="0"/>
              <a:t>μ</a:t>
            </a:r>
            <a:r>
              <a:rPr lang="en-US" baseline="-25000" dirty="0"/>
              <a:t>1</a:t>
            </a:r>
            <a:r>
              <a:rPr lang="en-US" dirty="0"/>
              <a:t> = </a:t>
            </a:r>
            <a:r>
              <a:rPr lang="en-US" i="1" dirty="0"/>
              <a:t>μ</a:t>
            </a:r>
            <a:r>
              <a:rPr lang="en-US" baseline="-25000" dirty="0"/>
              <a:t>2</a:t>
            </a:r>
            <a:endParaRPr lang="en-US" dirty="0"/>
          </a:p>
          <a:p>
            <a:r>
              <a:rPr lang="en-US" dirty="0"/>
              <a:t>H</a:t>
            </a:r>
            <a:r>
              <a:rPr lang="en-US" baseline="-25000" dirty="0"/>
              <a:t>a</a:t>
            </a:r>
            <a:r>
              <a:rPr lang="en-US" dirty="0"/>
              <a:t>: </a:t>
            </a:r>
            <a:r>
              <a:rPr lang="en-US" i="1" dirty="0"/>
              <a:t>μ</a:t>
            </a:r>
            <a:r>
              <a:rPr lang="en-US" baseline="-25000" dirty="0"/>
              <a:t>1 </a:t>
            </a:r>
            <a:r>
              <a:rPr lang="en-US" dirty="0">
                <a:latin typeface="ＭＳ ゴシック"/>
                <a:ea typeface="ＭＳ ゴシック"/>
                <a:cs typeface="ＭＳ ゴシック"/>
              </a:rPr>
              <a:t>≠</a:t>
            </a:r>
            <a:r>
              <a:rPr lang="en-US" dirty="0"/>
              <a:t> </a:t>
            </a:r>
            <a:r>
              <a:rPr lang="en-US" i="1" dirty="0"/>
              <a:t>μ</a:t>
            </a:r>
            <a:r>
              <a:rPr lang="en-US" baseline="-25000" dirty="0"/>
              <a:t>2</a:t>
            </a:r>
            <a:endParaRPr lang="en-US" dirty="0"/>
          </a:p>
        </p:txBody>
      </p:sp>
      <p:pic>
        <p:nvPicPr>
          <p:cNvPr id="12" name="Picture 11" descr="ttest2.pdf">
            <a:extLst>
              <a:ext uri="{FF2B5EF4-FFF2-40B4-BE49-F238E27FC236}">
                <a16:creationId xmlns:a16="http://schemas.microsoft.com/office/drawing/2014/main" id="{ED1E34E2-D359-2E47-B85C-8B20DCF7BD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1620" y="2316528"/>
            <a:ext cx="4124158" cy="4136008"/>
          </a:xfrm>
          <a:prstGeom prst="rect">
            <a:avLst/>
          </a:prstGeom>
        </p:spPr>
      </p:pic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8B9E0CDC-3AD6-A346-8E36-71A580D55D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5382007"/>
              </p:ext>
            </p:extLst>
          </p:nvPr>
        </p:nvGraphicFramePr>
        <p:xfrm>
          <a:off x="228600" y="2389963"/>
          <a:ext cx="1295400" cy="3013110"/>
        </p:xfrm>
        <a:graphic>
          <a:graphicData uri="http://schemas.openxmlformats.org/drawingml/2006/table">
            <a:tbl>
              <a:tblPr/>
              <a:tblGrid>
                <a:gridCol w="647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7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4790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Blood-clotting</a:t>
                      </a:r>
                      <a:r>
                        <a:rPr lang="en-US" sz="1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Time (min.)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47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drug B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drug G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47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8.8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9.9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47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8.4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47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7.9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11.1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47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8.7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9.6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47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9.1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8.7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47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9.6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10.4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47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9.5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21717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6F407-873D-524B-8698-790FEA0DB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60385F-55AE-4948-9EF5-6B5D5358C9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7116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FB609-2B49-C543-AAE5-BD51B8AC31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35" y="21115"/>
            <a:ext cx="5181600" cy="944562"/>
          </a:xfrm>
        </p:spPr>
        <p:txBody>
          <a:bodyPr/>
          <a:lstStyle/>
          <a:p>
            <a:r>
              <a:rPr lang="en-US" dirty="0"/>
              <a:t>Extra: </a:t>
            </a:r>
            <a:r>
              <a:rPr lang="en-US" dirty="0" err="1"/>
              <a:t>geom_dotplot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B46641-C7BE-9742-8B64-E26914FCA5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914400"/>
            <a:ext cx="6629400" cy="2133600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2200" dirty="0" err="1">
                <a:solidFill>
                  <a:srgbClr val="C00000"/>
                </a:solidFill>
              </a:rPr>
              <a:t>ggplot</a:t>
            </a:r>
            <a:r>
              <a:rPr lang="en-US" sz="2200" dirty="0"/>
              <a:t>(ozone, </a:t>
            </a:r>
            <a:r>
              <a:rPr lang="en-US" sz="2200" dirty="0" err="1">
                <a:solidFill>
                  <a:srgbClr val="C00000"/>
                </a:solidFill>
              </a:rPr>
              <a:t>aes</a:t>
            </a:r>
            <a:r>
              <a:rPr lang="en-US" sz="2200" dirty="0"/>
              <a:t>(</a:t>
            </a:r>
            <a:r>
              <a:rPr lang="en-US" sz="2200" dirty="0">
                <a:solidFill>
                  <a:srgbClr val="00B050"/>
                </a:solidFill>
              </a:rPr>
              <a:t>x</a:t>
            </a:r>
            <a:r>
              <a:rPr lang="en-US" sz="2200" dirty="0"/>
              <a:t> = Ozone)) +</a:t>
            </a:r>
          </a:p>
          <a:p>
            <a:pPr marL="0" indent="0">
              <a:buNone/>
            </a:pPr>
            <a:r>
              <a:rPr lang="en-US" sz="2200" dirty="0"/>
              <a:t>	</a:t>
            </a:r>
            <a:r>
              <a:rPr lang="en-US" sz="2200" dirty="0" err="1">
                <a:solidFill>
                  <a:srgbClr val="C00000"/>
                </a:solidFill>
              </a:rPr>
              <a:t>geom_dotplot</a:t>
            </a:r>
            <a:r>
              <a:rPr lang="en-US" sz="2200" dirty="0"/>
              <a:t>(method="</a:t>
            </a:r>
            <a:r>
              <a:rPr lang="en-US" sz="2200" dirty="0" err="1"/>
              <a:t>histodot</a:t>
            </a:r>
            <a:r>
              <a:rPr lang="en-US" sz="2200" dirty="0"/>
              <a:t>", </a:t>
            </a:r>
            <a:r>
              <a:rPr lang="en-US" sz="2200" dirty="0" err="1"/>
              <a:t>binwidth</a:t>
            </a:r>
            <a:r>
              <a:rPr lang="en-US" sz="2200" dirty="0"/>
              <a:t> = 5)+</a:t>
            </a:r>
          </a:p>
          <a:p>
            <a:pPr marL="0" indent="0">
              <a:buNone/>
            </a:pPr>
            <a:r>
              <a:rPr lang="en-US" sz="2200" dirty="0"/>
              <a:t>	</a:t>
            </a:r>
            <a:r>
              <a:rPr lang="en-US" sz="2200" dirty="0" err="1">
                <a:solidFill>
                  <a:srgbClr val="C00000"/>
                </a:solidFill>
              </a:rPr>
              <a:t>facet_wrap</a:t>
            </a:r>
            <a:r>
              <a:rPr lang="en-US" sz="2200" dirty="0"/>
              <a:t>(~ </a:t>
            </a:r>
            <a:r>
              <a:rPr lang="en-US" sz="2200" dirty="0" err="1"/>
              <a:t>Garden.location</a:t>
            </a:r>
            <a:r>
              <a:rPr lang="en-US" sz="2200" dirty="0"/>
              <a:t>, </a:t>
            </a:r>
            <a:r>
              <a:rPr lang="en-US" sz="2200" dirty="0" err="1"/>
              <a:t>ncol</a:t>
            </a:r>
            <a:r>
              <a:rPr lang="en-US" sz="2200" dirty="0"/>
              <a:t> = 1) +</a:t>
            </a:r>
          </a:p>
          <a:p>
            <a:pPr marL="0" indent="0">
              <a:buNone/>
            </a:pPr>
            <a:r>
              <a:rPr lang="en-US" sz="2200" dirty="0"/>
              <a:t>	</a:t>
            </a:r>
            <a:r>
              <a:rPr lang="en-US" sz="2200" dirty="0" err="1">
                <a:solidFill>
                  <a:srgbClr val="C00000"/>
                </a:solidFill>
              </a:rPr>
              <a:t>theme_bw</a:t>
            </a:r>
            <a:r>
              <a:rPr lang="en-US" sz="2200" dirty="0"/>
              <a:t>()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432FF"/>
                </a:solidFill>
              </a:rPr>
              <a:t>[looks bad because there aren’t many observations]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FA9CFE-D43B-B543-A9CB-7C2D1899BA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9400" y="234462"/>
            <a:ext cx="2350477" cy="2895600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0E1DC43-9C84-1849-AADB-A675CC246D17}"/>
              </a:ext>
            </a:extLst>
          </p:cNvPr>
          <p:cNvSpPr txBox="1">
            <a:spLocks/>
          </p:cNvSpPr>
          <p:nvPr/>
        </p:nvSpPr>
        <p:spPr>
          <a:xfrm>
            <a:off x="233304" y="2895600"/>
            <a:ext cx="7966988" cy="2133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err="1">
                <a:solidFill>
                  <a:srgbClr val="C00000"/>
                </a:solidFill>
              </a:rPr>
              <a:t>ggplot</a:t>
            </a:r>
            <a:r>
              <a:rPr lang="en-US" sz="2000" dirty="0"/>
              <a:t>(ozone, </a:t>
            </a:r>
            <a:r>
              <a:rPr lang="en-US" sz="2000" dirty="0" err="1"/>
              <a:t>aes</a:t>
            </a:r>
            <a:r>
              <a:rPr lang="en-US" sz="2000" dirty="0"/>
              <a:t>(</a:t>
            </a:r>
            <a:r>
              <a:rPr lang="en-US" sz="2000" dirty="0">
                <a:solidFill>
                  <a:srgbClr val="00B050"/>
                </a:solidFill>
              </a:rPr>
              <a:t>x</a:t>
            </a:r>
            <a:r>
              <a:rPr lang="en-US" sz="2000" dirty="0"/>
              <a:t>=</a:t>
            </a:r>
            <a:r>
              <a:rPr lang="en-US" sz="2000" dirty="0" err="1"/>
              <a:t>Garden.location</a:t>
            </a:r>
            <a:r>
              <a:rPr lang="en-US" sz="2000" dirty="0"/>
              <a:t>, </a:t>
            </a:r>
            <a:r>
              <a:rPr lang="en-US" sz="2000" dirty="0">
                <a:solidFill>
                  <a:srgbClr val="00B050"/>
                </a:solidFill>
              </a:rPr>
              <a:t>y</a:t>
            </a:r>
            <a:r>
              <a:rPr lang="en-US" sz="2000" dirty="0"/>
              <a:t>=Ozone)) </a:t>
            </a:r>
            <a:r>
              <a:rPr lang="en-US" sz="2000" dirty="0">
                <a:solidFill>
                  <a:srgbClr val="C00000"/>
                </a:solidFill>
              </a:rPr>
              <a:t>+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C00000"/>
                </a:solidFill>
              </a:rPr>
              <a:t>  </a:t>
            </a:r>
            <a:r>
              <a:rPr lang="en-US" sz="2000" dirty="0" err="1">
                <a:solidFill>
                  <a:srgbClr val="C00000"/>
                </a:solidFill>
              </a:rPr>
              <a:t>geom_dotplot</a:t>
            </a:r>
            <a:r>
              <a:rPr lang="en-US" sz="2000" dirty="0"/>
              <a:t>(</a:t>
            </a:r>
            <a:r>
              <a:rPr lang="en-US" sz="2000" dirty="0" err="1"/>
              <a:t>binaxis</a:t>
            </a:r>
            <a:r>
              <a:rPr lang="en-US" sz="2000" dirty="0"/>
              <a:t> = </a:t>
            </a:r>
            <a:r>
              <a:rPr lang="en-US" sz="2000" dirty="0">
                <a:solidFill>
                  <a:srgbClr val="00B050"/>
                </a:solidFill>
              </a:rPr>
              <a:t>"y"</a:t>
            </a:r>
            <a:r>
              <a:rPr lang="en-US" sz="2000" dirty="0"/>
              <a:t>, </a:t>
            </a:r>
            <a:r>
              <a:rPr lang="en-US" sz="2000" dirty="0" err="1"/>
              <a:t>stackdir</a:t>
            </a:r>
            <a:r>
              <a:rPr lang="en-US" sz="2000" dirty="0"/>
              <a:t> = </a:t>
            </a:r>
            <a:r>
              <a:rPr lang="en-US" sz="2000" dirty="0">
                <a:solidFill>
                  <a:srgbClr val="00B050"/>
                </a:solidFill>
              </a:rPr>
              <a:t>"center"</a:t>
            </a:r>
            <a:r>
              <a:rPr lang="en-US" sz="2000" dirty="0"/>
              <a:t>, </a:t>
            </a:r>
            <a:r>
              <a:rPr lang="en-US" sz="2000" dirty="0" err="1"/>
              <a:t>binwidth</a:t>
            </a:r>
            <a:r>
              <a:rPr lang="en-US" sz="2000" dirty="0"/>
              <a:t>=2) +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C00000"/>
                </a:solidFill>
              </a:rPr>
              <a:t>  </a:t>
            </a:r>
            <a:r>
              <a:rPr lang="en-US" sz="2000" dirty="0" err="1">
                <a:solidFill>
                  <a:srgbClr val="C00000"/>
                </a:solidFill>
              </a:rPr>
              <a:t>theme_bw</a:t>
            </a:r>
            <a:r>
              <a:rPr lang="en-US" sz="2000" dirty="0">
                <a:solidFill>
                  <a:srgbClr val="C00000"/>
                </a:solidFill>
              </a:rPr>
              <a:t>()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7164DB4-E7D4-F848-878E-5E6DDC83D4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0407" y="3834299"/>
            <a:ext cx="2361193" cy="2908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75790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D3DC7-0184-E404-BD70-D4636106A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t-test is really just a linear model</a:t>
            </a:r>
            <a:br>
              <a:rPr lang="en-US" dirty="0"/>
            </a:br>
            <a:r>
              <a:rPr lang="en-US" dirty="0"/>
              <a:t>(make up some data)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EA977FA3-450B-F0C4-56EB-26CA6CEC55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277578"/>
            <a:ext cx="8229600" cy="3445844"/>
          </a:xfrm>
        </p:spPr>
      </p:pic>
    </p:spTree>
    <p:extLst>
      <p:ext uri="{BB962C8B-B14F-4D97-AF65-F5344CB8AC3E}">
        <p14:creationId xmlns:p14="http://schemas.microsoft.com/office/powerpoint/2010/main" val="15442841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D3DC7-0184-E404-BD70-D4636106A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t-test is really just a linear model</a:t>
            </a:r>
            <a:br>
              <a:rPr lang="en-US" dirty="0"/>
            </a:br>
            <a:r>
              <a:rPr lang="en-US" dirty="0"/>
              <a:t>(our usual unequal variance t-test)</a:t>
            </a:r>
          </a:p>
        </p:txBody>
      </p:sp>
      <p:pic>
        <p:nvPicPr>
          <p:cNvPr id="7" name="Content Placeholder 6" descr="A screenshot of a computer&#10;&#10;Description automatically generated">
            <a:extLst>
              <a:ext uri="{FF2B5EF4-FFF2-40B4-BE49-F238E27FC236}">
                <a16:creationId xmlns:a16="http://schemas.microsoft.com/office/drawing/2014/main" id="{1B9C0475-0062-FA6C-34B1-FFF11DFDEA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369018"/>
            <a:ext cx="8229600" cy="3262964"/>
          </a:xfrm>
        </p:spPr>
      </p:pic>
    </p:spTree>
    <p:extLst>
      <p:ext uri="{BB962C8B-B14F-4D97-AF65-F5344CB8AC3E}">
        <p14:creationId xmlns:p14="http://schemas.microsoft.com/office/powerpoint/2010/main" val="7039038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1DA226-F1C6-5642-BADB-015D04D7C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Workflow: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BCFFD8-32E2-4745-A399-E19A8124FF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arenBoth"/>
            </a:pPr>
            <a:r>
              <a:rPr lang="en-US" dirty="0"/>
              <a:t>plot your data, </a:t>
            </a:r>
          </a:p>
          <a:p>
            <a:pPr marL="0" indent="0">
              <a:buNone/>
            </a:pPr>
            <a:r>
              <a:rPr lang="en-US" dirty="0"/>
              <a:t>(2) build your model, </a:t>
            </a:r>
          </a:p>
          <a:p>
            <a:pPr marL="0" indent="0">
              <a:buNone/>
            </a:pPr>
            <a:r>
              <a:rPr lang="en-US" dirty="0"/>
              <a:t>(3) check your assumptions, </a:t>
            </a:r>
          </a:p>
          <a:p>
            <a:pPr marL="0" indent="0">
              <a:buNone/>
            </a:pPr>
            <a:r>
              <a:rPr lang="en-US" dirty="0"/>
              <a:t>(4) interpret your model, and </a:t>
            </a:r>
          </a:p>
          <a:p>
            <a:pPr marL="0" indent="0">
              <a:buNone/>
            </a:pPr>
            <a:r>
              <a:rPr lang="en-US" dirty="0"/>
              <a:t>(5) replot the data and the model.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157037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D3DC7-0184-E404-BD70-D4636106A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t-test is really just a linear model</a:t>
            </a:r>
            <a:br>
              <a:rPr lang="en-US" dirty="0"/>
            </a:br>
            <a:r>
              <a:rPr lang="en-US" sz="3200" dirty="0"/>
              <a:t>(</a:t>
            </a:r>
            <a:r>
              <a:rPr lang="en-US" sz="3200" i="1" dirty="0" err="1"/>
              <a:t>t.test</a:t>
            </a:r>
            <a:r>
              <a:rPr lang="en-US" sz="3200" i="1" dirty="0"/>
              <a:t> </a:t>
            </a:r>
            <a:r>
              <a:rPr lang="en-US" sz="3200" dirty="0"/>
              <a:t>specification vs. </a:t>
            </a:r>
            <a:r>
              <a:rPr lang="en-US" sz="3200" i="1" dirty="0" err="1"/>
              <a:t>lm</a:t>
            </a:r>
            <a:r>
              <a:rPr lang="en-US" sz="3200" dirty="0"/>
              <a:t> specification)</a:t>
            </a:r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54BF78DC-6E3C-BF6F-7801-B2C8234CD5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3648" y="1447800"/>
            <a:ext cx="5516704" cy="5105400"/>
          </a:xfrm>
        </p:spPr>
      </p:pic>
    </p:spTree>
    <p:extLst>
      <p:ext uri="{BB962C8B-B14F-4D97-AF65-F5344CB8AC3E}">
        <p14:creationId xmlns:p14="http://schemas.microsoft.com/office/powerpoint/2010/main" val="8550460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4B8B32-CF45-C947-B0C1-64F38FD3A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E786F7D-F6FE-454B-AF19-D376A1925694}"/>
              </a:ext>
            </a:extLst>
          </p:cNvPr>
          <p:cNvCxnSpPr>
            <a:cxnSpLocks/>
          </p:cNvCxnSpPr>
          <p:nvPr/>
        </p:nvCxnSpPr>
        <p:spPr>
          <a:xfrm>
            <a:off x="1524000" y="2895601"/>
            <a:ext cx="0" cy="14478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CADAE69-C007-0344-BF3A-943E96CAE8C5}"/>
              </a:ext>
            </a:extLst>
          </p:cNvPr>
          <p:cNvCxnSpPr>
            <a:cxnSpLocks/>
          </p:cNvCxnSpPr>
          <p:nvPr/>
        </p:nvCxnSpPr>
        <p:spPr>
          <a:xfrm flipH="1">
            <a:off x="1524000" y="4335002"/>
            <a:ext cx="2971800" cy="839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8B6E61BC-C0E0-2D46-B401-5BD2DFFD7E0E}"/>
              </a:ext>
            </a:extLst>
          </p:cNvPr>
          <p:cNvSpPr/>
          <p:nvPr/>
        </p:nvSpPr>
        <p:spPr>
          <a:xfrm>
            <a:off x="1676400" y="2895601"/>
            <a:ext cx="3810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4BC44DA-72CF-8944-94EC-F4B1A3736B12}"/>
              </a:ext>
            </a:extLst>
          </p:cNvPr>
          <p:cNvSpPr/>
          <p:nvPr/>
        </p:nvSpPr>
        <p:spPr>
          <a:xfrm>
            <a:off x="1676400" y="3276600"/>
            <a:ext cx="381000" cy="1066797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15C4806-A7D3-2047-B612-7174C3E98322}"/>
              </a:ext>
            </a:extLst>
          </p:cNvPr>
          <p:cNvSpPr/>
          <p:nvPr/>
        </p:nvSpPr>
        <p:spPr>
          <a:xfrm>
            <a:off x="2640569" y="3124206"/>
            <a:ext cx="381000" cy="6095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A628628-67C0-334C-97A9-940213AEC59F}"/>
              </a:ext>
            </a:extLst>
          </p:cNvPr>
          <p:cNvSpPr/>
          <p:nvPr/>
        </p:nvSpPr>
        <p:spPr>
          <a:xfrm>
            <a:off x="2640569" y="3513596"/>
            <a:ext cx="381000" cy="829801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C6F1469-F903-A64B-8879-FAF742B28835}"/>
              </a:ext>
            </a:extLst>
          </p:cNvPr>
          <p:cNvSpPr/>
          <p:nvPr/>
        </p:nvSpPr>
        <p:spPr>
          <a:xfrm>
            <a:off x="3657600" y="2895602"/>
            <a:ext cx="381000" cy="8298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9ACC1BE-4D2F-B944-AAF4-B185E0AC27EC}"/>
              </a:ext>
            </a:extLst>
          </p:cNvPr>
          <p:cNvSpPr/>
          <p:nvPr/>
        </p:nvSpPr>
        <p:spPr>
          <a:xfrm>
            <a:off x="3657600" y="3725408"/>
            <a:ext cx="381000" cy="609593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267D8AB-0B98-AF46-BA64-B914731F35DF}"/>
              </a:ext>
            </a:extLst>
          </p:cNvPr>
          <p:cNvSpPr txBox="1"/>
          <p:nvPr/>
        </p:nvSpPr>
        <p:spPr>
          <a:xfrm>
            <a:off x="299358" y="3660872"/>
            <a:ext cx="129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Count Dead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8997A32-7D93-EC44-9508-36F594C7AB13}"/>
              </a:ext>
            </a:extLst>
          </p:cNvPr>
          <p:cNvSpPr txBox="1"/>
          <p:nvPr/>
        </p:nvSpPr>
        <p:spPr>
          <a:xfrm>
            <a:off x="299358" y="2908485"/>
            <a:ext cx="12575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Count Alive</a:t>
            </a:r>
          </a:p>
          <a:p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464F246-971E-E14E-A7C0-BD3DD55586EE}"/>
              </a:ext>
            </a:extLst>
          </p:cNvPr>
          <p:cNvSpPr txBox="1"/>
          <p:nvPr/>
        </p:nvSpPr>
        <p:spPr>
          <a:xfrm>
            <a:off x="1389241" y="4393788"/>
            <a:ext cx="971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 Drug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D47A6F8-0447-F143-86A6-61E6643961E6}"/>
              </a:ext>
            </a:extLst>
          </p:cNvPr>
          <p:cNvSpPr txBox="1"/>
          <p:nvPr/>
        </p:nvSpPr>
        <p:spPr>
          <a:xfrm>
            <a:off x="2402296" y="4393788"/>
            <a:ext cx="971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Drug A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45C998E-A232-9D44-9F9E-C76CB76A3F70}"/>
              </a:ext>
            </a:extLst>
          </p:cNvPr>
          <p:cNvSpPr txBox="1"/>
          <p:nvPr/>
        </p:nvSpPr>
        <p:spPr>
          <a:xfrm>
            <a:off x="3429000" y="4393788"/>
            <a:ext cx="971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Drug B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E536869-667E-9040-A8B2-AEB55970F96D}"/>
              </a:ext>
            </a:extLst>
          </p:cNvPr>
          <p:cNvSpPr txBox="1"/>
          <p:nvPr/>
        </p:nvSpPr>
        <p:spPr>
          <a:xfrm>
            <a:off x="381000" y="1758968"/>
            <a:ext cx="365106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/>
              <a:t>Chi-Square Test</a:t>
            </a:r>
          </a:p>
          <a:p>
            <a:r>
              <a:rPr lang="en-US" dirty="0"/>
              <a:t>x-axis ≥ 2 categories (group A, B, etc.)</a:t>
            </a:r>
          </a:p>
          <a:p>
            <a:r>
              <a:rPr lang="en-US" dirty="0"/>
              <a:t>y-axis ≥ 2 categories (dead or alive)</a:t>
            </a: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C0D3E783-BF58-0743-9581-D8BAF0A4C43C}"/>
              </a:ext>
            </a:extLst>
          </p:cNvPr>
          <p:cNvCxnSpPr>
            <a:cxnSpLocks/>
          </p:cNvCxnSpPr>
          <p:nvPr/>
        </p:nvCxnSpPr>
        <p:spPr>
          <a:xfrm>
            <a:off x="5848365" y="2895601"/>
            <a:ext cx="0" cy="14478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FC27D5ED-0096-EC4F-A942-BDED4AFE550F}"/>
              </a:ext>
            </a:extLst>
          </p:cNvPr>
          <p:cNvCxnSpPr>
            <a:cxnSpLocks/>
          </p:cNvCxnSpPr>
          <p:nvPr/>
        </p:nvCxnSpPr>
        <p:spPr>
          <a:xfrm flipH="1">
            <a:off x="5848365" y="4335002"/>
            <a:ext cx="2971800" cy="839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213DA632-B1A6-0144-993E-052BC351A9FD}"/>
              </a:ext>
            </a:extLst>
          </p:cNvPr>
          <p:cNvSpPr/>
          <p:nvPr/>
        </p:nvSpPr>
        <p:spPr>
          <a:xfrm>
            <a:off x="6340874" y="3956258"/>
            <a:ext cx="3810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BC419EAC-CF86-1D46-9E06-2F88428FF973}"/>
              </a:ext>
            </a:extLst>
          </p:cNvPr>
          <p:cNvSpPr/>
          <p:nvPr/>
        </p:nvSpPr>
        <p:spPr>
          <a:xfrm>
            <a:off x="6000765" y="3276600"/>
            <a:ext cx="381000" cy="1066797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07C4EFB0-66C5-C74E-BDD8-3F2D7F51D908}"/>
              </a:ext>
            </a:extLst>
          </p:cNvPr>
          <p:cNvSpPr/>
          <p:nvPr/>
        </p:nvSpPr>
        <p:spPr>
          <a:xfrm>
            <a:off x="7357905" y="3725404"/>
            <a:ext cx="381000" cy="6095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E554E64E-3608-4048-AAA9-F8142432CC0A}"/>
              </a:ext>
            </a:extLst>
          </p:cNvPr>
          <p:cNvSpPr/>
          <p:nvPr/>
        </p:nvSpPr>
        <p:spPr>
          <a:xfrm>
            <a:off x="6964934" y="3513596"/>
            <a:ext cx="381000" cy="829801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DC7E1E51-8C90-284F-B8F6-10AF329F7930}"/>
              </a:ext>
            </a:extLst>
          </p:cNvPr>
          <p:cNvSpPr/>
          <p:nvPr/>
        </p:nvSpPr>
        <p:spPr>
          <a:xfrm>
            <a:off x="8374936" y="3495169"/>
            <a:ext cx="381000" cy="8298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A1851A55-BCF1-1945-BD9E-676338870422}"/>
              </a:ext>
            </a:extLst>
          </p:cNvPr>
          <p:cNvSpPr/>
          <p:nvPr/>
        </p:nvSpPr>
        <p:spPr>
          <a:xfrm>
            <a:off x="7981965" y="3725408"/>
            <a:ext cx="381000" cy="609593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27AEF4E-463D-B84D-A559-80D0202F661F}"/>
              </a:ext>
            </a:extLst>
          </p:cNvPr>
          <p:cNvSpPr txBox="1"/>
          <p:nvPr/>
        </p:nvSpPr>
        <p:spPr>
          <a:xfrm>
            <a:off x="6567017" y="2791515"/>
            <a:ext cx="129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Count Dead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CA15A2B6-6B34-8745-9B9C-19CADF5F332A}"/>
              </a:ext>
            </a:extLst>
          </p:cNvPr>
          <p:cNvSpPr txBox="1"/>
          <p:nvPr/>
        </p:nvSpPr>
        <p:spPr>
          <a:xfrm>
            <a:off x="6572921" y="2502539"/>
            <a:ext cx="12575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Count Alive</a:t>
            </a:r>
          </a:p>
          <a:p>
            <a:endParaRPr lang="en-US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469918F-62B2-6545-9976-4E0E8EBFE650}"/>
              </a:ext>
            </a:extLst>
          </p:cNvPr>
          <p:cNvSpPr txBox="1"/>
          <p:nvPr/>
        </p:nvSpPr>
        <p:spPr>
          <a:xfrm>
            <a:off x="5910414" y="4393788"/>
            <a:ext cx="971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 Drug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BCB022C-A9A2-3F4F-83B4-23CA052D0CFD}"/>
              </a:ext>
            </a:extLst>
          </p:cNvPr>
          <p:cNvSpPr txBox="1"/>
          <p:nvPr/>
        </p:nvSpPr>
        <p:spPr>
          <a:xfrm>
            <a:off x="6824814" y="4393788"/>
            <a:ext cx="971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Drug A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4F5F6584-AF50-184B-AB3C-54C7177A119F}"/>
              </a:ext>
            </a:extLst>
          </p:cNvPr>
          <p:cNvSpPr txBox="1"/>
          <p:nvPr/>
        </p:nvSpPr>
        <p:spPr>
          <a:xfrm>
            <a:off x="7910649" y="4393788"/>
            <a:ext cx="971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Drug B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F986786D-F5F2-9947-955E-27A412791A22}"/>
              </a:ext>
            </a:extLst>
          </p:cNvPr>
          <p:cNvSpPr/>
          <p:nvPr/>
        </p:nvSpPr>
        <p:spPr>
          <a:xfrm>
            <a:off x="7846342" y="2539277"/>
            <a:ext cx="274752" cy="222535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D1C89069-F7CE-5A43-923E-592F0473DA3E}"/>
              </a:ext>
            </a:extLst>
          </p:cNvPr>
          <p:cNvSpPr/>
          <p:nvPr/>
        </p:nvSpPr>
        <p:spPr>
          <a:xfrm>
            <a:off x="7844589" y="2860845"/>
            <a:ext cx="274752" cy="2225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B52B7A0-C54B-B045-A494-0821D64670FD}"/>
              </a:ext>
            </a:extLst>
          </p:cNvPr>
          <p:cNvSpPr txBox="1"/>
          <p:nvPr/>
        </p:nvSpPr>
        <p:spPr>
          <a:xfrm>
            <a:off x="4572000" y="1539434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7FF7271A-377F-1E40-A741-85E26016003D}"/>
              </a:ext>
            </a:extLst>
          </p:cNvPr>
          <p:cNvSpPr txBox="1"/>
          <p:nvPr/>
        </p:nvSpPr>
        <p:spPr>
          <a:xfrm>
            <a:off x="1766636" y="5268020"/>
            <a:ext cx="692016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Because they are grouped counts (one value for each unique condition, </a:t>
            </a:r>
          </a:p>
          <a:p>
            <a:r>
              <a:rPr lang="en-US" dirty="0"/>
              <a:t>there is no measure of variation (error bars) to display. </a:t>
            </a:r>
          </a:p>
          <a:p>
            <a:r>
              <a:rPr lang="en-US" dirty="0"/>
              <a:t>Each group has only one count.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CFD354F4-FBA4-D84C-BC39-588F71BAD002}"/>
              </a:ext>
            </a:extLst>
          </p:cNvPr>
          <p:cNvSpPr txBox="1"/>
          <p:nvPr/>
        </p:nvSpPr>
        <p:spPr>
          <a:xfrm rot="16200000">
            <a:off x="5246837" y="3350386"/>
            <a:ext cx="748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Count</a:t>
            </a:r>
          </a:p>
        </p:txBody>
      </p:sp>
    </p:spTree>
    <p:extLst>
      <p:ext uri="{BB962C8B-B14F-4D97-AF65-F5344CB8AC3E}">
        <p14:creationId xmlns:p14="http://schemas.microsoft.com/office/powerpoint/2010/main" val="34803324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E3005F-45C1-024A-88A5-89A08E2D9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χ</a:t>
            </a:r>
            <a:r>
              <a:rPr lang="en-US" baseline="30000" dirty="0"/>
              <a:t>2</a:t>
            </a:r>
            <a:r>
              <a:rPr lang="en-US" dirty="0"/>
              <a:t> Contingency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E70847-7334-FA45-BD74-B7A3001ED7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</a:t>
            </a:r>
            <a:r>
              <a:rPr lang="el-GR" dirty="0"/>
              <a:t>χ</a:t>
            </a:r>
            <a:r>
              <a:rPr lang="el-GR" baseline="30000" dirty="0"/>
              <a:t>2</a:t>
            </a:r>
            <a:r>
              <a:rPr lang="el-GR" dirty="0"/>
              <a:t> </a:t>
            </a:r>
            <a:r>
              <a:rPr lang="en-US" dirty="0"/>
              <a:t>contingency table analysis is an analysis of count data. It is essentially a </a:t>
            </a:r>
            <a:r>
              <a:rPr lang="en-US" dirty="0">
                <a:solidFill>
                  <a:srgbClr val="0432FF"/>
                </a:solidFill>
              </a:rPr>
              <a:t>test of association among two or more </a:t>
            </a:r>
            <a:r>
              <a:rPr lang="en-US" b="1" dirty="0">
                <a:solidFill>
                  <a:srgbClr val="0432FF"/>
                </a:solidFill>
              </a:rPr>
              <a:t>categorical</a:t>
            </a:r>
            <a:r>
              <a:rPr lang="en-US" dirty="0">
                <a:solidFill>
                  <a:srgbClr val="0432FF"/>
                </a:solidFill>
              </a:rPr>
              <a:t> variables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When you have a set of observations, and for each of these you can classify them by more than one categorical variable, for example, </a:t>
            </a:r>
            <a:r>
              <a:rPr lang="en-US" dirty="0">
                <a:solidFill>
                  <a:srgbClr val="0432FF"/>
                </a:solidFill>
              </a:rPr>
              <a:t>sex</a:t>
            </a:r>
            <a:r>
              <a:rPr lang="en-US" dirty="0"/>
              <a:t>,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male/female</a:t>
            </a:r>
            <a:r>
              <a:rPr lang="en-US" dirty="0"/>
              <a:t>, and </a:t>
            </a:r>
            <a:r>
              <a:rPr lang="en-US" dirty="0">
                <a:solidFill>
                  <a:srgbClr val="0432FF"/>
                </a:solidFill>
              </a:rPr>
              <a:t>life stage</a:t>
            </a:r>
            <a:r>
              <a:rPr lang="en-US" dirty="0"/>
              <a:t>,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juvenile/mature</a:t>
            </a:r>
            <a:r>
              <a:rPr lang="en-US" dirty="0"/>
              <a:t>).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00934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9B6E5A-E149-C241-9AC3-2B8AC798F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Ladybirds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D3F973-ED28-3F4A-894B-6D46D53DBE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53340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We have collected data on the frequency of black and red ladybirds (</a:t>
            </a:r>
            <a:r>
              <a:rPr lang="en-US" i="1" dirty="0" err="1"/>
              <a:t>Adalia</a:t>
            </a:r>
            <a:r>
              <a:rPr lang="en-US" i="1" dirty="0"/>
              <a:t> </a:t>
            </a:r>
            <a:r>
              <a:rPr lang="en-US" i="1" dirty="0" err="1"/>
              <a:t>bipunctata</a:t>
            </a:r>
            <a:r>
              <a:rPr lang="en-US" dirty="0"/>
              <a:t>) in industrial and rural habitats. (ladybugs)</a:t>
            </a:r>
          </a:p>
          <a:p>
            <a:pPr lvl="1"/>
            <a:r>
              <a:rPr lang="en-US" dirty="0"/>
              <a:t>Morph = 2 categorical levels (black and red)</a:t>
            </a:r>
          </a:p>
          <a:p>
            <a:pPr lvl="1"/>
            <a:r>
              <a:rPr lang="en-US" dirty="0"/>
              <a:t>Habitat = 2 categorical levels (industrial and rural)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Test of ‘Industrial Melanism’ Hypothesis; different frequency of dark morph in industrial areas due to camouflage advantage.</a:t>
            </a:r>
          </a:p>
          <a:p>
            <a:pPr marL="0" indent="0">
              <a:buNone/>
            </a:pPr>
            <a:r>
              <a:rPr lang="en-US" sz="2000" dirty="0">
                <a:hlinkClick r:id="rId3"/>
              </a:rPr>
              <a:t>http://www.r4all.org/the-book/datasets</a:t>
            </a:r>
            <a:endParaRPr lang="en-US" sz="2000" dirty="0"/>
          </a:p>
          <a:p>
            <a:pPr marL="0" indent="0">
              <a:buNone/>
            </a:pPr>
            <a:r>
              <a:rPr lang="en-US" dirty="0"/>
              <a:t>The data file is:  </a:t>
            </a:r>
            <a:r>
              <a:rPr lang="en-US" dirty="0" err="1"/>
              <a:t>ladybirds_morph_colour.csv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188A46-F25A-3447-8C9D-DE89DBB1A6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3050" y="49133"/>
            <a:ext cx="2520950" cy="1398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2876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9B6E5A-E149-C241-9AC3-2B8AC798F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Ladybirds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D3F973-ED28-3F4A-894B-6D46D53DBE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5105400"/>
          </a:xfrm>
        </p:spPr>
        <p:txBody>
          <a:bodyPr/>
          <a:lstStyle/>
          <a:p>
            <a:r>
              <a:rPr lang="en-US" dirty="0"/>
              <a:t>By performing a </a:t>
            </a:r>
            <a:r>
              <a:rPr lang="el-GR" dirty="0"/>
              <a:t>χ</a:t>
            </a:r>
            <a:r>
              <a:rPr lang="el-GR" baseline="30000" dirty="0"/>
              <a:t>2</a:t>
            </a:r>
            <a:r>
              <a:rPr lang="el-GR" dirty="0"/>
              <a:t> </a:t>
            </a:r>
            <a:r>
              <a:rPr lang="en-US" dirty="0"/>
              <a:t>contingency table analysis, we are testing the </a:t>
            </a:r>
            <a:r>
              <a:rPr lang="en-US" dirty="0">
                <a:solidFill>
                  <a:srgbClr val="0432FF"/>
                </a:solidFill>
              </a:rPr>
              <a:t>null hypothesis</a:t>
            </a:r>
            <a:r>
              <a:rPr lang="en-US" dirty="0"/>
              <a:t> that there is no association between ladybird colors and their habitat. </a:t>
            </a:r>
          </a:p>
          <a:p>
            <a:r>
              <a:rPr lang="en-US" dirty="0"/>
              <a:t>The </a:t>
            </a:r>
            <a:r>
              <a:rPr lang="en-US" dirty="0">
                <a:solidFill>
                  <a:srgbClr val="0432FF"/>
                </a:solidFill>
              </a:rPr>
              <a:t>alternative hypothesis</a:t>
            </a:r>
            <a:r>
              <a:rPr lang="en-US" dirty="0"/>
              <a:t> is that there is an association.</a:t>
            </a:r>
          </a:p>
          <a:p>
            <a:r>
              <a:rPr lang="en-US" dirty="0"/>
              <a:t>Direction of association is not specified (but should be obvious from graph).</a:t>
            </a:r>
          </a:p>
          <a:p>
            <a:r>
              <a:rPr lang="en-US" dirty="0"/>
              <a:t>NOTE: These are statistical hypotheses, not logical/research hypothesis. We know this because there is no ‘explanation’ being proposed for the obs.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188A46-F25A-3447-8C9D-DE89DBB1A6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3050" y="49133"/>
            <a:ext cx="2520950" cy="1398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0507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48158-C051-824D-8A8B-32EFE608F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5693DB-2A95-BF47-BF54-7FD82E6144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371600"/>
            <a:ext cx="12496800" cy="5105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# import the data</a:t>
            </a:r>
          </a:p>
          <a:p>
            <a:pPr marL="0" indent="0">
              <a:buNone/>
            </a:pPr>
            <a:r>
              <a:rPr lang="en-US" dirty="0"/>
              <a:t>lady &lt;- </a:t>
            </a:r>
            <a:r>
              <a:rPr lang="en-US" dirty="0" err="1">
                <a:solidFill>
                  <a:srgbClr val="C00000"/>
                </a:solidFill>
              </a:rPr>
              <a:t>read.csv</a:t>
            </a:r>
            <a:r>
              <a:rPr lang="en-US" dirty="0"/>
              <a:t>("</a:t>
            </a:r>
            <a:r>
              <a:rPr lang="en-US" dirty="0" err="1"/>
              <a:t>ladybirds_morph_colour.csv</a:t>
            </a:r>
            <a:r>
              <a:rPr lang="en-US" dirty="0"/>
              <a:t>")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# Check it out</a:t>
            </a:r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glimpse</a:t>
            </a:r>
            <a:r>
              <a:rPr lang="en-US" dirty="0"/>
              <a:t>(lady)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1400" dirty="0">
                <a:latin typeface="Lucida Console" panose="020B0609040504020204" pitchFamily="49" charset="0"/>
              </a:rPr>
              <a:t>Rows: 20</a:t>
            </a:r>
          </a:p>
          <a:p>
            <a:pPr marL="0" indent="0">
              <a:buNone/>
            </a:pPr>
            <a:r>
              <a:rPr lang="en-US" sz="1400" dirty="0">
                <a:latin typeface="Lucida Console" panose="020B0609040504020204" pitchFamily="49" charset="0"/>
              </a:rPr>
              <a:t>Columns: 4</a:t>
            </a:r>
          </a:p>
          <a:p>
            <a:pPr marL="0" indent="0">
              <a:buNone/>
            </a:pPr>
            <a:r>
              <a:rPr lang="en-US" sz="1400" dirty="0">
                <a:latin typeface="Lucida Console" panose="020B0609040504020204" pitchFamily="49" charset="0"/>
              </a:rPr>
              <a:t>$ Habitat      &lt;chr&gt; "Rural", "Rural", "Rural", "Rural", "Rural", "Rural", "Rural", "Rural", "Rural",…</a:t>
            </a:r>
          </a:p>
          <a:p>
            <a:pPr marL="0" indent="0">
              <a:buNone/>
            </a:pPr>
            <a:r>
              <a:rPr lang="en-US" sz="1400" dirty="0">
                <a:latin typeface="Lucida Console" panose="020B0609040504020204" pitchFamily="49" charset="0"/>
              </a:rPr>
              <a:t>$ Site         &lt;chr&gt; "R1", "R2", "R3", "R4", "R5", "R1", "R2", "R3", "R4", "R5", "U1", "U2", "U3", "U…</a:t>
            </a:r>
          </a:p>
          <a:p>
            <a:pPr marL="0" indent="0">
              <a:buNone/>
            </a:pPr>
            <a:r>
              <a:rPr lang="en-US" sz="1400" dirty="0">
                <a:latin typeface="Lucida Console" panose="020B0609040504020204" pitchFamily="49" charset="0"/>
              </a:rPr>
              <a:t>$ </a:t>
            </a:r>
            <a:r>
              <a:rPr lang="en-US" sz="1400" dirty="0" err="1">
                <a:latin typeface="Lucida Console" panose="020B0609040504020204" pitchFamily="49" charset="0"/>
              </a:rPr>
              <a:t>morph_colour</a:t>
            </a:r>
            <a:r>
              <a:rPr lang="en-US" sz="1400" dirty="0">
                <a:latin typeface="Lucida Console" panose="020B0609040504020204" pitchFamily="49" charset="0"/>
              </a:rPr>
              <a:t> &lt;chr&gt; "black", "black", "black", "black", "black", "red", "red", "red", "red", "red", …</a:t>
            </a:r>
          </a:p>
          <a:p>
            <a:pPr marL="0" indent="0">
              <a:buNone/>
            </a:pPr>
            <a:r>
              <a:rPr lang="en-US" sz="1400" dirty="0">
                <a:latin typeface="Lucida Console" panose="020B0609040504020204" pitchFamily="49" charset="0"/>
              </a:rPr>
              <a:t>$ number       &lt;int&gt; 10, 3, 4, 7, 6, 15, 18, 9, 12, 16, 32, 25, 25, 17, 16, 17, 23, 21, 9, 15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9064258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11294</TotalTime>
  <Words>3493</Words>
  <Application>Microsoft Macintosh PowerPoint</Application>
  <PresentationFormat>On-screen Show (4:3)</PresentationFormat>
  <Paragraphs>399</Paragraphs>
  <Slides>40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5" baseType="lpstr">
      <vt:lpstr>ＭＳ ゴシック</vt:lpstr>
      <vt:lpstr>Arial</vt:lpstr>
      <vt:lpstr>Calibri</vt:lpstr>
      <vt:lpstr>Lucida Console</vt:lpstr>
      <vt:lpstr>Office Theme</vt:lpstr>
      <vt:lpstr>Lecture 5 Introducing Statistics</vt:lpstr>
      <vt:lpstr>PowerPoint Presentation</vt:lpstr>
      <vt:lpstr>Statistics</vt:lpstr>
      <vt:lpstr>Workflow:</vt:lpstr>
      <vt:lpstr>PowerPoint Presentation</vt:lpstr>
      <vt:lpstr>χ2 Contingency Analysis</vt:lpstr>
      <vt:lpstr>Ladybirds Example</vt:lpstr>
      <vt:lpstr>Ladybirds Example</vt:lpstr>
      <vt:lpstr>PowerPoint Presentation</vt:lpstr>
      <vt:lpstr>Organize Data for Plotting and Analysis</vt:lpstr>
      <vt:lpstr>Plotting and Analysis</vt:lpstr>
      <vt:lpstr>Bar Chart Aesthetics</vt:lpstr>
      <vt:lpstr>Bar Chart Aesthetics</vt:lpstr>
      <vt:lpstr>Make the Colors Less Sucky…..</vt:lpstr>
      <vt:lpstr>Making the χ2 Test </vt:lpstr>
      <vt:lpstr>PowerPoint Presentation</vt:lpstr>
      <vt:lpstr>PowerPoint Presentation</vt:lpstr>
      <vt:lpstr>PowerPoint Presentation</vt:lpstr>
      <vt:lpstr>PowerPoint Presentation</vt:lpstr>
      <vt:lpstr>Let's Try a Slightly Different Example</vt:lpstr>
      <vt:lpstr>Arthritis Example – Chi-square</vt:lpstr>
      <vt:lpstr>Arthritis Example – Chi-square</vt:lpstr>
      <vt:lpstr>Arthritis Example – Chi-square</vt:lpstr>
      <vt:lpstr>Arthritis Example – Chi-square</vt:lpstr>
      <vt:lpstr>Two-sample t-test (Student’s t-test)</vt:lpstr>
      <vt:lpstr>Two-sample t-test (Student’s t-test)</vt:lpstr>
      <vt:lpstr>PowerPoint Presentation</vt:lpstr>
      <vt:lpstr>PowerPoint Presentation</vt:lpstr>
      <vt:lpstr>PowerPoint Presentation</vt:lpstr>
      <vt:lpstr>Practice</vt:lpstr>
      <vt:lpstr>t-test Practice Questions</vt:lpstr>
      <vt:lpstr>Review of Stacking Wide Data (if needed)</vt:lpstr>
      <vt:lpstr>PowerPoint Presentation</vt:lpstr>
      <vt:lpstr>t-test Practice Questions</vt:lpstr>
      <vt:lpstr>t-test</vt:lpstr>
      <vt:lpstr>PowerPoint Presentation</vt:lpstr>
      <vt:lpstr>Extra: geom_dotplot</vt:lpstr>
      <vt:lpstr>t-test is really just a linear model (make up some data)</vt:lpstr>
      <vt:lpstr>t-test is really just a linear model (our usual unequal variance t-test)</vt:lpstr>
      <vt:lpstr>t-test is really just a linear model (t.test specification vs. lm specification)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2 Importing Data</dc:title>
  <dc:subject/>
  <dc:creator/>
  <cp:keywords/>
  <dc:description/>
  <cp:lastModifiedBy>C.M. Gienger</cp:lastModifiedBy>
  <cp:revision>538</cp:revision>
  <cp:lastPrinted>2018-11-07T21:03:12Z</cp:lastPrinted>
  <dcterms:created xsi:type="dcterms:W3CDTF">2013-09-18T21:00:03Z</dcterms:created>
  <dcterms:modified xsi:type="dcterms:W3CDTF">2024-11-04T18:37:47Z</dcterms:modified>
  <cp:category/>
</cp:coreProperties>
</file>